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8"/>
  </p:notesMasterIdLst>
  <p:sldIdLst>
    <p:sldId id="256" r:id="rId2"/>
    <p:sldId id="276" r:id="rId3"/>
    <p:sldId id="258" r:id="rId4"/>
    <p:sldId id="259" r:id="rId5"/>
    <p:sldId id="277" r:id="rId6"/>
    <p:sldId id="278" r:id="rId7"/>
    <p:sldId id="279" r:id="rId8"/>
    <p:sldId id="262" r:id="rId9"/>
    <p:sldId id="263" r:id="rId10"/>
    <p:sldId id="264" r:id="rId11"/>
    <p:sldId id="265" r:id="rId12"/>
    <p:sldId id="266" r:id="rId13"/>
    <p:sldId id="309" r:id="rId14"/>
    <p:sldId id="308" r:id="rId15"/>
    <p:sldId id="310" r:id="rId16"/>
    <p:sldId id="267" r:id="rId17"/>
    <p:sldId id="280" r:id="rId18"/>
    <p:sldId id="302" r:id="rId19"/>
    <p:sldId id="293" r:id="rId20"/>
    <p:sldId id="294" r:id="rId21"/>
    <p:sldId id="295" r:id="rId22"/>
    <p:sldId id="296" r:id="rId23"/>
    <p:sldId id="300" r:id="rId24"/>
    <p:sldId id="301" r:id="rId25"/>
    <p:sldId id="297" r:id="rId26"/>
    <p:sldId id="299" r:id="rId27"/>
    <p:sldId id="303" r:id="rId28"/>
    <p:sldId id="304" r:id="rId29"/>
    <p:sldId id="306" r:id="rId30"/>
    <p:sldId id="305" r:id="rId31"/>
    <p:sldId id="307" r:id="rId32"/>
    <p:sldId id="270" r:id="rId33"/>
    <p:sldId id="271" r:id="rId34"/>
    <p:sldId id="272" r:id="rId35"/>
    <p:sldId id="273" r:id="rId36"/>
    <p:sldId id="275"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7E36C-EA0D-FE2B-255E-EFE37CAF09E2}" name="Guru B" initials="GB" userId="90d141c5adf4f28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00D536-533D-4016-AD3F-8A53DAF20293}">
  <a:tblStyle styleId="{5800D536-533D-4016-AD3F-8A53DAF20293}" styleName="Table_0">
    <a:wholeTbl>
      <a:tcTxStyle b="off" i="off">
        <a:font>
          <a:latin typeface="Calibri"/>
          <a:ea typeface="Calibri"/>
          <a:cs typeface="Calibri"/>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2"/>
          </a:solidFill>
        </a:fill>
      </a:tcStyle>
    </a:firstRow>
    <a:neCell>
      <a:tcTxStyle/>
      <a:tcStyle>
        <a:tcBdr/>
      </a:tcStyle>
    </a:neCell>
    <a:nwCell>
      <a:tcTxStyle/>
      <a:tcStyle>
        <a:tcBdr/>
      </a:tcStyle>
    </a:nwCell>
  </a:tblStyle>
  <a:tblStyle styleId="{A5FF5742-50E4-421B-AEA6-5AEFD75AC94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4660"/>
  </p:normalViewPr>
  <p:slideViewPr>
    <p:cSldViewPr snapToGrid="0">
      <p:cViewPr varScale="1">
        <p:scale>
          <a:sx n="65" d="100"/>
          <a:sy n="65" d="100"/>
        </p:scale>
        <p:origin x="10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HARUN\AppData\Local\Temp\d89d8e90-f55a-466e-b1a0-2a4092e0e6c4_Data.zip.6c4\Data\WHBV_Refere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HARUN\AppData\Local\Temp\d89d8e90-f55a-466e-b1a0-2a4092e0e6c4_Data.zip.6c4\Data\WHBV_Refere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 Noise Personal wise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bar"/>
        <c:grouping val="clustered"/>
        <c:varyColors val="0"/>
        <c:ser>
          <c:idx val="0"/>
          <c:order val="0"/>
          <c:tx>
            <c:strRef>
              <c:f>PERSONAL!$K$4</c:f>
              <c:strCache>
                <c:ptCount val="1"/>
                <c:pt idx="0">
                  <c:v>L peak dB(A)</c:v>
                </c:pt>
              </c:strCache>
            </c:strRef>
          </c:tx>
          <c:spPr>
            <a:solidFill>
              <a:schemeClr val="accent1"/>
            </a:solidFill>
            <a:ln>
              <a:noFill/>
            </a:ln>
            <a:effectLst/>
          </c:spPr>
          <c:invertIfNegative val="0"/>
          <c:cat>
            <c:strRef>
              <c:f>PERSONAL!$F$5:$F$8</c:f>
              <c:strCache>
                <c:ptCount val="4"/>
                <c:pt idx="0">
                  <c:v>Taurus Tipper 10 wheel</c:v>
                </c:pt>
                <c:pt idx="1">
                  <c:v>Excavator(SK 380 XD)</c:v>
                </c:pt>
                <c:pt idx="2">
                  <c:v>Rock breaker(SK 520XD )</c:v>
                </c:pt>
                <c:pt idx="3">
                  <c:v>Rock breaker(L&amp;T)</c:v>
                </c:pt>
              </c:strCache>
            </c:strRef>
          </c:cat>
          <c:val>
            <c:numRef>
              <c:f>PERSONAL!$K$5:$K$8</c:f>
              <c:numCache>
                <c:formatCode>0.0</c:formatCode>
                <c:ptCount val="4"/>
                <c:pt idx="0">
                  <c:v>132.9</c:v>
                </c:pt>
                <c:pt idx="1">
                  <c:v>141.30000000000001</c:v>
                </c:pt>
                <c:pt idx="2">
                  <c:v>144</c:v>
                </c:pt>
                <c:pt idx="3">
                  <c:v>143.6</c:v>
                </c:pt>
              </c:numCache>
            </c:numRef>
          </c:val>
          <c:extLst>
            <c:ext xmlns:c16="http://schemas.microsoft.com/office/drawing/2014/chart" uri="{C3380CC4-5D6E-409C-BE32-E72D297353CC}">
              <c16:uniqueId val="{00000000-1285-47CF-8717-8623D584E9BA}"/>
            </c:ext>
          </c:extLst>
        </c:ser>
        <c:ser>
          <c:idx val="1"/>
          <c:order val="1"/>
          <c:tx>
            <c:strRef>
              <c:f>PERSONAL!$L$4</c:f>
              <c:strCache>
                <c:ptCount val="1"/>
                <c:pt idx="0">
                  <c:v>TWA   dB(A)</c:v>
                </c:pt>
              </c:strCache>
            </c:strRef>
          </c:tx>
          <c:spPr>
            <a:solidFill>
              <a:schemeClr val="accent2"/>
            </a:solidFill>
            <a:ln>
              <a:noFill/>
            </a:ln>
            <a:effectLst/>
          </c:spPr>
          <c:invertIfNegative val="0"/>
          <c:cat>
            <c:strRef>
              <c:f>PERSONAL!$F$5:$F$8</c:f>
              <c:strCache>
                <c:ptCount val="4"/>
                <c:pt idx="0">
                  <c:v>Taurus Tipper 10 wheel</c:v>
                </c:pt>
                <c:pt idx="1">
                  <c:v>Excavator(SK 380 XD)</c:v>
                </c:pt>
                <c:pt idx="2">
                  <c:v>Rock breaker(SK 520XD )</c:v>
                </c:pt>
                <c:pt idx="3">
                  <c:v>Rock breaker(L&amp;T)</c:v>
                </c:pt>
              </c:strCache>
            </c:strRef>
          </c:cat>
          <c:val>
            <c:numRef>
              <c:f>PERSONAL!$L$5:$L$8</c:f>
              <c:numCache>
                <c:formatCode>General</c:formatCode>
                <c:ptCount val="4"/>
                <c:pt idx="0">
                  <c:v>102.1</c:v>
                </c:pt>
                <c:pt idx="1">
                  <c:v>98.4</c:v>
                </c:pt>
                <c:pt idx="2">
                  <c:v>106.7</c:v>
                </c:pt>
                <c:pt idx="3">
                  <c:v>104.2</c:v>
                </c:pt>
              </c:numCache>
            </c:numRef>
          </c:val>
          <c:extLst>
            <c:ext xmlns:c16="http://schemas.microsoft.com/office/drawing/2014/chart" uri="{C3380CC4-5D6E-409C-BE32-E72D297353CC}">
              <c16:uniqueId val="{00000001-1285-47CF-8717-8623D584E9BA}"/>
            </c:ext>
          </c:extLst>
        </c:ser>
        <c:dLbls>
          <c:showLegendKey val="0"/>
          <c:showVal val="0"/>
          <c:showCatName val="0"/>
          <c:showSerName val="0"/>
          <c:showPercent val="0"/>
          <c:showBubbleSize val="0"/>
        </c:dLbls>
        <c:gapWidth val="247"/>
        <c:overlap val="-20"/>
        <c:axId val="919389680"/>
        <c:axId val="919387760"/>
      </c:barChart>
      <c:catAx>
        <c:axId val="91938968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19387760"/>
        <c:crosses val="autoZero"/>
        <c:auto val="1"/>
        <c:lblAlgn val="ctr"/>
        <c:lblOffset val="100"/>
        <c:noMultiLvlLbl val="0"/>
      </c:catAx>
      <c:valAx>
        <c:axId val="919387760"/>
        <c:scaling>
          <c:orientation val="minMax"/>
        </c:scaling>
        <c:delete val="0"/>
        <c:axPos val="b"/>
        <c:majorGridlines>
          <c:spPr>
            <a:ln w="9525" cap="flat" cmpd="sng" algn="ctr">
              <a:solidFill>
                <a:schemeClr val="dk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1938968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a:t>Noise Area wise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38030271710785746"/>
          <c:y val="0.13892709766162312"/>
          <c:w val="0.56868758983883072"/>
          <c:h val="0.6749841630153619"/>
        </c:manualLayout>
      </c:layout>
      <c:barChart>
        <c:barDir val="bar"/>
        <c:grouping val="clustered"/>
        <c:varyColors val="0"/>
        <c:ser>
          <c:idx val="0"/>
          <c:order val="0"/>
          <c:tx>
            <c:strRef>
              <c:f>AREA!$H$1</c:f>
              <c:strCache>
                <c:ptCount val="1"/>
                <c:pt idx="0">
                  <c:v>L eq dB(A)</c:v>
                </c:pt>
              </c:strCache>
            </c:strRef>
          </c:tx>
          <c:spPr>
            <a:solidFill>
              <a:schemeClr val="accent1"/>
            </a:solidFill>
            <a:ln>
              <a:noFill/>
            </a:ln>
            <a:effectLst/>
          </c:spPr>
          <c:invertIfNegative val="0"/>
          <c:cat>
            <c:strRef>
              <c:f>AREA!$D$2:$D$7</c:f>
              <c:strCache>
                <c:ptCount val="5"/>
                <c:pt idx="0">
                  <c:v>Front Wheel Loader</c:v>
                </c:pt>
                <c:pt idx="2">
                  <c:v>In Between the Excavator and Rock Breaker</c:v>
                </c:pt>
                <c:pt idx="4">
                  <c:v>Haul Road</c:v>
                </c:pt>
              </c:strCache>
            </c:strRef>
          </c:cat>
          <c:val>
            <c:numRef>
              <c:f>AREA!$H$2:$H$7</c:f>
              <c:numCache>
                <c:formatCode>General</c:formatCode>
                <c:ptCount val="6"/>
                <c:pt idx="0" formatCode="0.0">
                  <c:v>69.900000000000006</c:v>
                </c:pt>
                <c:pt idx="2" formatCode="0.0">
                  <c:v>57.4</c:v>
                </c:pt>
                <c:pt idx="4" formatCode="0.0">
                  <c:v>70.2</c:v>
                </c:pt>
              </c:numCache>
            </c:numRef>
          </c:val>
          <c:extLst>
            <c:ext xmlns:c16="http://schemas.microsoft.com/office/drawing/2014/chart" uri="{C3380CC4-5D6E-409C-BE32-E72D297353CC}">
              <c16:uniqueId val="{00000000-0CD0-4808-B7AF-6F5AE077327F}"/>
            </c:ext>
          </c:extLst>
        </c:ser>
        <c:ser>
          <c:idx val="1"/>
          <c:order val="1"/>
          <c:tx>
            <c:strRef>
              <c:f>AREA!$I$1</c:f>
              <c:strCache>
                <c:ptCount val="1"/>
                <c:pt idx="0">
                  <c:v>L peak dB(A)</c:v>
                </c:pt>
              </c:strCache>
            </c:strRef>
          </c:tx>
          <c:spPr>
            <a:solidFill>
              <a:schemeClr val="accent2"/>
            </a:solidFill>
            <a:ln>
              <a:noFill/>
            </a:ln>
            <a:effectLst/>
          </c:spPr>
          <c:invertIfNegative val="0"/>
          <c:cat>
            <c:strRef>
              <c:f>AREA!$D$2:$D$7</c:f>
              <c:strCache>
                <c:ptCount val="5"/>
                <c:pt idx="0">
                  <c:v>Front Wheel Loader</c:v>
                </c:pt>
                <c:pt idx="2">
                  <c:v>In Between the Excavator and Rock Breaker</c:v>
                </c:pt>
                <c:pt idx="4">
                  <c:v>Haul Road</c:v>
                </c:pt>
              </c:strCache>
            </c:strRef>
          </c:cat>
          <c:val>
            <c:numRef>
              <c:f>AREA!$I$2:$I$7</c:f>
              <c:numCache>
                <c:formatCode>General</c:formatCode>
                <c:ptCount val="6"/>
                <c:pt idx="0" formatCode="0.0">
                  <c:v>115.2</c:v>
                </c:pt>
                <c:pt idx="2" formatCode="0.0">
                  <c:v>141.5</c:v>
                </c:pt>
                <c:pt idx="4" formatCode="0.0">
                  <c:v>112.5</c:v>
                </c:pt>
              </c:numCache>
            </c:numRef>
          </c:val>
          <c:extLst>
            <c:ext xmlns:c16="http://schemas.microsoft.com/office/drawing/2014/chart" uri="{C3380CC4-5D6E-409C-BE32-E72D297353CC}">
              <c16:uniqueId val="{00000001-0CD0-4808-B7AF-6F5AE077327F}"/>
            </c:ext>
          </c:extLst>
        </c:ser>
        <c:dLbls>
          <c:showLegendKey val="0"/>
          <c:showVal val="0"/>
          <c:showCatName val="0"/>
          <c:showSerName val="0"/>
          <c:showPercent val="0"/>
          <c:showBubbleSize val="0"/>
        </c:dLbls>
        <c:gapWidth val="247"/>
        <c:overlap val="-20"/>
        <c:axId val="983264816"/>
        <c:axId val="983265776"/>
      </c:barChart>
      <c:catAx>
        <c:axId val="98326481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83265776"/>
        <c:crosses val="autoZero"/>
        <c:auto val="1"/>
        <c:lblAlgn val="ctr"/>
        <c:lblOffset val="100"/>
        <c:noMultiLvlLbl val="0"/>
      </c:catAx>
      <c:valAx>
        <c:axId val="983265776"/>
        <c:scaling>
          <c:orientation val="minMax"/>
        </c:scaling>
        <c:delete val="0"/>
        <c:axPos val="b"/>
        <c:majorGridlines>
          <c:spPr>
            <a:ln w="9525" cap="flat" cmpd="sng" algn="ctr">
              <a:solidFill>
                <a:schemeClr val="dk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83264816"/>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40706496700161E-2"/>
          <c:y val="0.17470672142839577"/>
          <c:w val="0.88348710976901423"/>
          <c:h val="0.6354405941811565"/>
        </c:manualLayout>
      </c:layout>
      <c:barChart>
        <c:barDir val="col"/>
        <c:grouping val="clustered"/>
        <c:varyColors val="0"/>
        <c:ser>
          <c:idx val="0"/>
          <c:order val="0"/>
          <c:tx>
            <c:v>X</c:v>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Sheet2!$G$6:$H$6</c:f>
              <c:strCache>
                <c:ptCount val="2"/>
                <c:pt idx="0">
                  <c:v>Excavator (Sk 380xd)  </c:v>
                </c:pt>
                <c:pt idx="1">
                  <c:v>KSM304(surface minner)      </c:v>
                </c:pt>
              </c:strCache>
            </c:strRef>
          </c:cat>
          <c:val>
            <c:numRef>
              <c:f>Sheet2!$G$7:$H$7</c:f>
              <c:numCache>
                <c:formatCode>General</c:formatCode>
                <c:ptCount val="2"/>
                <c:pt idx="0">
                  <c:v>0.78400000000000003</c:v>
                </c:pt>
                <c:pt idx="1">
                  <c:v>1.3540000000000001</c:v>
                </c:pt>
              </c:numCache>
            </c:numRef>
          </c:val>
          <c:extLst>
            <c:ext xmlns:c16="http://schemas.microsoft.com/office/drawing/2014/chart" uri="{C3380CC4-5D6E-409C-BE32-E72D297353CC}">
              <c16:uniqueId val="{00000000-887C-46FE-8C1E-BCACADCFE198}"/>
            </c:ext>
          </c:extLst>
        </c:ser>
        <c:ser>
          <c:idx val="1"/>
          <c:order val="1"/>
          <c:tx>
            <c:v>Y</c:v>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Sheet2!$G$6:$H$6</c:f>
              <c:strCache>
                <c:ptCount val="2"/>
                <c:pt idx="0">
                  <c:v>Excavator (Sk 380xd)  </c:v>
                </c:pt>
                <c:pt idx="1">
                  <c:v>KSM304(surface minner)      </c:v>
                </c:pt>
              </c:strCache>
            </c:strRef>
          </c:cat>
          <c:val>
            <c:numRef>
              <c:f>Sheet2!$G$8:$H$8</c:f>
              <c:numCache>
                <c:formatCode>General</c:formatCode>
                <c:ptCount val="2"/>
                <c:pt idx="0">
                  <c:v>1E-3</c:v>
                </c:pt>
                <c:pt idx="1">
                  <c:v>1E-4</c:v>
                </c:pt>
              </c:numCache>
            </c:numRef>
          </c:val>
          <c:extLst>
            <c:ext xmlns:c16="http://schemas.microsoft.com/office/drawing/2014/chart" uri="{C3380CC4-5D6E-409C-BE32-E72D297353CC}">
              <c16:uniqueId val="{00000003-887C-46FE-8C1E-BCACADCFE198}"/>
            </c:ext>
          </c:extLst>
        </c:ser>
        <c:ser>
          <c:idx val="2"/>
          <c:order val="2"/>
          <c:tx>
            <c:v>Z</c:v>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Sheet2!$G$6:$H$6</c:f>
              <c:strCache>
                <c:ptCount val="2"/>
                <c:pt idx="0">
                  <c:v>Excavator (Sk 380xd)  </c:v>
                </c:pt>
                <c:pt idx="1">
                  <c:v>KSM304(surface minner)      </c:v>
                </c:pt>
              </c:strCache>
            </c:strRef>
          </c:cat>
          <c:val>
            <c:numRef>
              <c:f>Sheet2!$G$9:$H$9</c:f>
              <c:numCache>
                <c:formatCode>General</c:formatCode>
                <c:ptCount val="2"/>
                <c:pt idx="0">
                  <c:v>2.9999999999999997E-4</c:v>
                </c:pt>
                <c:pt idx="1">
                  <c:v>6.9999999999999994E-5</c:v>
                </c:pt>
              </c:numCache>
            </c:numRef>
          </c:val>
          <c:extLst>
            <c:ext xmlns:c16="http://schemas.microsoft.com/office/drawing/2014/chart" uri="{C3380CC4-5D6E-409C-BE32-E72D297353CC}">
              <c16:uniqueId val="{00000006-887C-46FE-8C1E-BCACADCFE198}"/>
            </c:ext>
          </c:extLst>
        </c:ser>
        <c:dLbls>
          <c:dLblPos val="outEnd"/>
          <c:showLegendKey val="0"/>
          <c:showVal val="1"/>
          <c:showCatName val="0"/>
          <c:showSerName val="0"/>
          <c:showPercent val="0"/>
          <c:showBubbleSize val="0"/>
        </c:dLbls>
        <c:gapWidth val="444"/>
        <c:overlap val="-90"/>
        <c:axId val="-2032099056"/>
        <c:axId val="-2032111568"/>
      </c:barChart>
      <c:catAx>
        <c:axId val="-2032099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32111568"/>
        <c:crosses val="autoZero"/>
        <c:auto val="1"/>
        <c:lblAlgn val="ctr"/>
        <c:lblOffset val="100"/>
        <c:noMultiLvlLbl val="0"/>
      </c:catAx>
      <c:valAx>
        <c:axId val="-2032111568"/>
        <c:scaling>
          <c:orientation val="minMax"/>
          <c:max val="1.2"/>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Acceleration Exposure  A(8)</a:t>
                </a:r>
                <a:r>
                  <a:rPr lang="en-IN"/>
                  <a:t>m/s2</a:t>
                </a:r>
                <a:r>
                  <a:rPr lang="en-US"/>
                  <a:t>  </a:t>
                </a:r>
                <a:endParaRPr lang="en-IN"/>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0320990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9627442403035"/>
          <c:y val="0.15035161977321226"/>
          <c:w val="0.76924303732866728"/>
          <c:h val="0.60368802857976089"/>
        </c:manualLayout>
      </c:layout>
      <c:barChart>
        <c:barDir val="col"/>
        <c:grouping val="clustered"/>
        <c:varyColors val="0"/>
        <c:ser>
          <c:idx val="0"/>
          <c:order val="0"/>
          <c:tx>
            <c:v>X</c:v>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Sheet2!$G$25:$H$25</c:f>
              <c:strCache>
                <c:ptCount val="2"/>
                <c:pt idx="0">
                  <c:v>Excavator (Sk 380xd)  </c:v>
                </c:pt>
                <c:pt idx="1">
                  <c:v>KSM304(surface minner)      </c:v>
                </c:pt>
              </c:strCache>
            </c:strRef>
          </c:cat>
          <c:val>
            <c:numRef>
              <c:f>Sheet2!$G$26:$H$26</c:f>
              <c:numCache>
                <c:formatCode>General</c:formatCode>
                <c:ptCount val="2"/>
                <c:pt idx="0">
                  <c:v>19.981000000000002</c:v>
                </c:pt>
                <c:pt idx="1">
                  <c:v>40.581000000000003</c:v>
                </c:pt>
              </c:numCache>
            </c:numRef>
          </c:val>
          <c:extLst>
            <c:ext xmlns:c16="http://schemas.microsoft.com/office/drawing/2014/chart" uri="{C3380CC4-5D6E-409C-BE32-E72D297353CC}">
              <c16:uniqueId val="{00000000-9482-4F44-B927-E6695A7345E1}"/>
            </c:ext>
          </c:extLst>
        </c:ser>
        <c:ser>
          <c:idx val="1"/>
          <c:order val="1"/>
          <c:tx>
            <c:v>Y</c:v>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Sheet2!$G$25:$H$25</c:f>
              <c:strCache>
                <c:ptCount val="2"/>
                <c:pt idx="0">
                  <c:v>Excavator (Sk 380xd)  </c:v>
                </c:pt>
                <c:pt idx="1">
                  <c:v>KSM304(surface minner)      </c:v>
                </c:pt>
              </c:strCache>
            </c:strRef>
          </c:cat>
          <c:val>
            <c:numRef>
              <c:f>Sheet2!$G$27:$H$27</c:f>
              <c:numCache>
                <c:formatCode>General</c:formatCode>
                <c:ptCount val="2"/>
                <c:pt idx="0">
                  <c:v>0.123</c:v>
                </c:pt>
                <c:pt idx="1">
                  <c:v>9.4E-2</c:v>
                </c:pt>
              </c:numCache>
            </c:numRef>
          </c:val>
          <c:extLst>
            <c:ext xmlns:c16="http://schemas.microsoft.com/office/drawing/2014/chart" uri="{C3380CC4-5D6E-409C-BE32-E72D297353CC}">
              <c16:uniqueId val="{00000001-9482-4F44-B927-E6695A7345E1}"/>
            </c:ext>
          </c:extLst>
        </c:ser>
        <c:ser>
          <c:idx val="2"/>
          <c:order val="2"/>
          <c:tx>
            <c:v>Z</c:v>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Sheet2!$G$25:$H$25</c:f>
              <c:strCache>
                <c:ptCount val="2"/>
                <c:pt idx="0">
                  <c:v>Excavator (Sk 380xd)  </c:v>
                </c:pt>
                <c:pt idx="1">
                  <c:v>KSM304(surface minner)      </c:v>
                </c:pt>
              </c:strCache>
            </c:strRef>
          </c:cat>
          <c:val>
            <c:numRef>
              <c:f>Sheet2!$G$28:$H$28</c:f>
              <c:numCache>
                <c:formatCode>General</c:formatCode>
                <c:ptCount val="2"/>
                <c:pt idx="0">
                  <c:v>6.9000000000000006E-2</c:v>
                </c:pt>
                <c:pt idx="1">
                  <c:v>6.7000000000000004E-2</c:v>
                </c:pt>
              </c:numCache>
            </c:numRef>
          </c:val>
          <c:extLst>
            <c:ext xmlns:c16="http://schemas.microsoft.com/office/drawing/2014/chart" uri="{C3380CC4-5D6E-409C-BE32-E72D297353CC}">
              <c16:uniqueId val="{00000003-9482-4F44-B927-E6695A7345E1}"/>
            </c:ext>
          </c:extLst>
        </c:ser>
        <c:dLbls>
          <c:dLblPos val="outEnd"/>
          <c:showLegendKey val="0"/>
          <c:showVal val="1"/>
          <c:showCatName val="0"/>
          <c:showSerName val="0"/>
          <c:showPercent val="0"/>
          <c:showBubbleSize val="0"/>
        </c:dLbls>
        <c:gapWidth val="444"/>
        <c:overlap val="-90"/>
        <c:axId val="-2039339680"/>
        <c:axId val="-2039341312"/>
      </c:barChart>
      <c:catAx>
        <c:axId val="-2039339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39341312"/>
        <c:crosses val="autoZero"/>
        <c:auto val="1"/>
        <c:lblAlgn val="ctr"/>
        <c:lblOffset val="100"/>
        <c:noMultiLvlLbl val="0"/>
      </c:catAx>
      <c:valAx>
        <c:axId val="-2039341312"/>
        <c:scaling>
          <c:orientation val="minMax"/>
          <c:max val="26"/>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Acceleration Exposure  A(8)</a:t>
                </a:r>
                <a:r>
                  <a:rPr lang="en-IN"/>
                  <a:t>m/s2</a:t>
                </a:r>
                <a:r>
                  <a:rPr lang="en-US"/>
                  <a:t>  </a:t>
                </a:r>
                <a:endParaRPr lang="en-IN"/>
              </a:p>
            </c:rich>
          </c:tx>
          <c:layout>
            <c:manualLayout>
              <c:xMode val="edge"/>
              <c:yMode val="edge"/>
              <c:x val="0"/>
              <c:y val="0.15035146468760371"/>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crossAx val="-2039339680"/>
        <c:crosses val="autoZero"/>
        <c:crossBetween val="between"/>
        <c:majorUnit val="2"/>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18429516827514"/>
          <c:y val="0.15035161977321226"/>
          <c:w val="0.89655796150481193"/>
          <c:h val="0.60368802857976089"/>
        </c:manualLayout>
      </c:layout>
      <c:barChart>
        <c:barDir val="col"/>
        <c:grouping val="clustered"/>
        <c:varyColors val="0"/>
        <c:ser>
          <c:idx val="0"/>
          <c:order val="0"/>
          <c:tx>
            <c:v>X</c:v>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Sheet2!$E$25:$F$25</c:f>
              <c:strCache>
                <c:ptCount val="2"/>
                <c:pt idx="0">
                  <c:v>Rock Breaker (CK-300) </c:v>
                </c:pt>
                <c:pt idx="1">
                  <c:v>Front wheel loader</c:v>
                </c:pt>
              </c:strCache>
            </c:strRef>
          </c:cat>
          <c:val>
            <c:numRef>
              <c:f>Sheet2!$E$26:$F$26</c:f>
              <c:numCache>
                <c:formatCode>General</c:formatCode>
                <c:ptCount val="2"/>
                <c:pt idx="0">
                  <c:v>0.01</c:v>
                </c:pt>
                <c:pt idx="1">
                  <c:v>11.244999999999999</c:v>
                </c:pt>
              </c:numCache>
            </c:numRef>
          </c:val>
          <c:extLst>
            <c:ext xmlns:c16="http://schemas.microsoft.com/office/drawing/2014/chart" uri="{C3380CC4-5D6E-409C-BE32-E72D297353CC}">
              <c16:uniqueId val="{00000000-FB94-4C0B-97A2-BBCEB2CD0504}"/>
            </c:ext>
          </c:extLst>
        </c:ser>
        <c:ser>
          <c:idx val="1"/>
          <c:order val="1"/>
          <c:tx>
            <c:v>Y</c:v>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Sheet2!$E$25:$F$25</c:f>
              <c:strCache>
                <c:ptCount val="2"/>
                <c:pt idx="0">
                  <c:v>Rock Breaker (CK-300) </c:v>
                </c:pt>
                <c:pt idx="1">
                  <c:v>Front wheel loader</c:v>
                </c:pt>
              </c:strCache>
            </c:strRef>
          </c:cat>
          <c:val>
            <c:numRef>
              <c:f>Sheet2!$E$27:$F$27</c:f>
              <c:numCache>
                <c:formatCode>General</c:formatCode>
                <c:ptCount val="2"/>
                <c:pt idx="0">
                  <c:v>9.5000000000000001E-2</c:v>
                </c:pt>
                <c:pt idx="1">
                  <c:v>0.107</c:v>
                </c:pt>
              </c:numCache>
            </c:numRef>
          </c:val>
          <c:extLst>
            <c:ext xmlns:c16="http://schemas.microsoft.com/office/drawing/2014/chart" uri="{C3380CC4-5D6E-409C-BE32-E72D297353CC}">
              <c16:uniqueId val="{00000001-FB94-4C0B-97A2-BBCEB2CD0504}"/>
            </c:ext>
          </c:extLst>
        </c:ser>
        <c:ser>
          <c:idx val="2"/>
          <c:order val="2"/>
          <c:tx>
            <c:v>Z</c:v>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Sheet2!$E$25:$F$25</c:f>
              <c:strCache>
                <c:ptCount val="2"/>
                <c:pt idx="0">
                  <c:v>Rock Breaker (CK-300) </c:v>
                </c:pt>
                <c:pt idx="1">
                  <c:v>Front wheel loader</c:v>
                </c:pt>
              </c:strCache>
            </c:strRef>
          </c:cat>
          <c:val>
            <c:numRef>
              <c:f>Sheet2!$E$28:$F$28</c:f>
              <c:numCache>
                <c:formatCode>General</c:formatCode>
                <c:ptCount val="2"/>
                <c:pt idx="0">
                  <c:v>6.7000000000000004E-2</c:v>
                </c:pt>
                <c:pt idx="1">
                  <c:v>6.8000000000000005E-2</c:v>
                </c:pt>
              </c:numCache>
            </c:numRef>
          </c:val>
          <c:extLst>
            <c:ext xmlns:c16="http://schemas.microsoft.com/office/drawing/2014/chart" uri="{C3380CC4-5D6E-409C-BE32-E72D297353CC}">
              <c16:uniqueId val="{00000003-FB94-4C0B-97A2-BBCEB2CD0504}"/>
            </c:ext>
          </c:extLst>
        </c:ser>
        <c:dLbls>
          <c:dLblPos val="outEnd"/>
          <c:showLegendKey val="0"/>
          <c:showVal val="1"/>
          <c:showCatName val="0"/>
          <c:showSerName val="0"/>
          <c:showPercent val="0"/>
          <c:showBubbleSize val="0"/>
        </c:dLbls>
        <c:gapWidth val="444"/>
        <c:overlap val="-90"/>
        <c:axId val="-2032100688"/>
        <c:axId val="-2032102864"/>
      </c:barChart>
      <c:catAx>
        <c:axId val="-2032100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32102864"/>
        <c:crosses val="autoZero"/>
        <c:auto val="1"/>
        <c:lblAlgn val="ctr"/>
        <c:lblOffset val="100"/>
        <c:noMultiLvlLbl val="0"/>
      </c:catAx>
      <c:valAx>
        <c:axId val="-2032102864"/>
        <c:scaling>
          <c:orientation val="minMax"/>
          <c:max val="26"/>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Acceleration Exposure  A(8)</a:t>
                </a:r>
                <a:r>
                  <a:rPr lang="en-IN"/>
                  <a:t>m/s2</a:t>
                </a:r>
                <a:r>
                  <a:rPr lang="en-US"/>
                  <a:t>  </a:t>
                </a:r>
                <a:endParaRPr lang="en-IN"/>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crossAx val="-2032100688"/>
        <c:crosses val="autoZero"/>
        <c:crossBetween val="between"/>
        <c:majorUnit val="2"/>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86420260208634E-2"/>
          <c:y val="0.14118185843944472"/>
          <c:w val="0.89655796150481193"/>
          <c:h val="0.60368802857976089"/>
        </c:manualLayout>
      </c:layout>
      <c:barChart>
        <c:barDir val="col"/>
        <c:grouping val="clustered"/>
        <c:varyColors val="0"/>
        <c:ser>
          <c:idx val="0"/>
          <c:order val="0"/>
          <c:tx>
            <c:v>X</c:v>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Sheet2!$E$6:$F$6</c:f>
              <c:strCache>
                <c:ptCount val="2"/>
                <c:pt idx="0">
                  <c:v>Rock Breaker (CK-300) </c:v>
                </c:pt>
                <c:pt idx="1">
                  <c:v>Front wheel loader</c:v>
                </c:pt>
              </c:strCache>
            </c:strRef>
          </c:cat>
          <c:val>
            <c:numRef>
              <c:f>Sheet2!$E$7:$F$7</c:f>
              <c:numCache>
                <c:formatCode>General</c:formatCode>
                <c:ptCount val="2"/>
                <c:pt idx="0">
                  <c:v>6.9999999999999994E-5</c:v>
                </c:pt>
                <c:pt idx="1">
                  <c:v>0.32200000000000001</c:v>
                </c:pt>
              </c:numCache>
            </c:numRef>
          </c:val>
          <c:extLst>
            <c:ext xmlns:c16="http://schemas.microsoft.com/office/drawing/2014/chart" uri="{C3380CC4-5D6E-409C-BE32-E72D297353CC}">
              <c16:uniqueId val="{00000001-A317-4327-BDC4-60DF41B8A273}"/>
            </c:ext>
          </c:extLst>
        </c:ser>
        <c:ser>
          <c:idx val="1"/>
          <c:order val="1"/>
          <c:tx>
            <c:strRef>
              <c:f>Sheet2!$B$8</c:f>
              <c:strCache>
                <c:ptCount val="1"/>
                <c:pt idx="0">
                  <c:v>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Sheet2!$E$6:$F$6</c:f>
              <c:strCache>
                <c:ptCount val="2"/>
                <c:pt idx="0">
                  <c:v>Rock Breaker (CK-300) </c:v>
                </c:pt>
                <c:pt idx="1">
                  <c:v>Front wheel loader</c:v>
                </c:pt>
              </c:strCache>
            </c:strRef>
          </c:cat>
          <c:val>
            <c:numRef>
              <c:f>Sheet2!$E$8:$F$8</c:f>
              <c:numCache>
                <c:formatCode>General</c:formatCode>
                <c:ptCount val="2"/>
                <c:pt idx="0">
                  <c:v>2.0000000000000001E-4</c:v>
                </c:pt>
                <c:pt idx="1">
                  <c:v>8.9999999999999998E-4</c:v>
                </c:pt>
              </c:numCache>
            </c:numRef>
          </c:val>
          <c:extLst>
            <c:ext xmlns:c16="http://schemas.microsoft.com/office/drawing/2014/chart" uri="{C3380CC4-5D6E-409C-BE32-E72D297353CC}">
              <c16:uniqueId val="{00000004-A317-4327-BDC4-60DF41B8A273}"/>
            </c:ext>
          </c:extLst>
        </c:ser>
        <c:ser>
          <c:idx val="2"/>
          <c:order val="2"/>
          <c:tx>
            <c:strRef>
              <c:f>Sheet2!$B$9</c:f>
              <c:strCache>
                <c:ptCount val="1"/>
                <c:pt idx="0">
                  <c:v>Z</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Sheet2!$E$6:$F$6</c:f>
              <c:strCache>
                <c:ptCount val="2"/>
                <c:pt idx="0">
                  <c:v>Rock Breaker (CK-300) </c:v>
                </c:pt>
                <c:pt idx="1">
                  <c:v>Front wheel loader</c:v>
                </c:pt>
              </c:strCache>
            </c:strRef>
          </c:cat>
          <c:val>
            <c:numRef>
              <c:f>Sheet2!$E$9:$F$9</c:f>
              <c:numCache>
                <c:formatCode>General</c:formatCode>
                <c:ptCount val="2"/>
                <c:pt idx="0">
                  <c:v>3.0000000000000001E-5</c:v>
                </c:pt>
                <c:pt idx="1">
                  <c:v>2.9999999999999997E-4</c:v>
                </c:pt>
              </c:numCache>
            </c:numRef>
          </c:val>
          <c:extLst>
            <c:ext xmlns:c16="http://schemas.microsoft.com/office/drawing/2014/chart" uri="{C3380CC4-5D6E-409C-BE32-E72D297353CC}">
              <c16:uniqueId val="{00000007-A317-4327-BDC4-60DF41B8A273}"/>
            </c:ext>
          </c:extLst>
        </c:ser>
        <c:dLbls>
          <c:dLblPos val="outEnd"/>
          <c:showLegendKey val="0"/>
          <c:showVal val="1"/>
          <c:showCatName val="0"/>
          <c:showSerName val="0"/>
          <c:showPercent val="0"/>
          <c:showBubbleSize val="0"/>
        </c:dLbls>
        <c:gapWidth val="444"/>
        <c:overlap val="-90"/>
        <c:axId val="-2032097424"/>
        <c:axId val="-2032107760"/>
      </c:barChart>
      <c:catAx>
        <c:axId val="-20320974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32107760"/>
        <c:crosses val="autoZero"/>
        <c:auto val="1"/>
        <c:lblAlgn val="ctr"/>
        <c:lblOffset val="100"/>
        <c:noMultiLvlLbl val="0"/>
      </c:catAx>
      <c:valAx>
        <c:axId val="-2032107760"/>
        <c:scaling>
          <c:orientation val="minMax"/>
          <c:max val="1.2"/>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Acceleration Exposure  A(8)</a:t>
                </a:r>
                <a:r>
                  <a:rPr lang="en-IN"/>
                  <a:t>m/s2</a:t>
                </a:r>
                <a:r>
                  <a:rPr lang="en-US"/>
                  <a:t>  </a:t>
                </a:r>
                <a:endParaRPr lang="en-IN"/>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032097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2E6D2-2057-4092-AF30-413159CCF25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569A171-09F7-456E-AF17-90B1312F4D43}">
      <dgm:prSet phldrT="[Text]" custT="1"/>
      <dgm:spPr/>
      <dgm:t>
        <a:bodyPr/>
        <a:lstStyle/>
        <a:p>
          <a:r>
            <a:rPr lang="en-US" sz="1400" dirty="0"/>
            <a:t>Occupational Health and Safety </a:t>
          </a:r>
        </a:p>
      </dgm:t>
    </dgm:pt>
    <dgm:pt modelId="{03D24C66-78AE-4AD1-A5BE-43935FDB9ECB}" type="parTrans" cxnId="{766B6A55-04D1-478E-A5EA-A15FB27D4B65}">
      <dgm:prSet/>
      <dgm:spPr/>
      <dgm:t>
        <a:bodyPr/>
        <a:lstStyle/>
        <a:p>
          <a:endParaRPr lang="en-US"/>
        </a:p>
      </dgm:t>
    </dgm:pt>
    <dgm:pt modelId="{6AB2C6F9-4358-4815-AAE8-0CA7C1F6B637}" type="sibTrans" cxnId="{766B6A55-04D1-478E-A5EA-A15FB27D4B65}">
      <dgm:prSet/>
      <dgm:spPr/>
      <dgm:t>
        <a:bodyPr/>
        <a:lstStyle/>
        <a:p>
          <a:endParaRPr lang="en-US"/>
        </a:p>
      </dgm:t>
    </dgm:pt>
    <dgm:pt modelId="{74A966FF-EBDE-48D9-8A71-A7A7626AA687}">
      <dgm:prSet phldrT="[Text]" custT="1"/>
      <dgm:spPr/>
      <dgm:t>
        <a:bodyPr/>
        <a:lstStyle/>
        <a:p>
          <a:r>
            <a:rPr lang="en-US" sz="1200" dirty="0"/>
            <a:t>Physical Hazard </a:t>
          </a:r>
        </a:p>
      </dgm:t>
    </dgm:pt>
    <dgm:pt modelId="{7B41A6B7-74D7-4B0A-A37A-70E56CC6963E}" type="parTrans" cxnId="{9438F00C-1D54-4099-BC26-2AF6A46D08A5}">
      <dgm:prSet/>
      <dgm:spPr/>
      <dgm:t>
        <a:bodyPr/>
        <a:lstStyle/>
        <a:p>
          <a:endParaRPr lang="en-US" sz="1200"/>
        </a:p>
      </dgm:t>
    </dgm:pt>
    <dgm:pt modelId="{2D536EF7-72DB-4BE2-9F78-B738DF9493B7}" type="sibTrans" cxnId="{9438F00C-1D54-4099-BC26-2AF6A46D08A5}">
      <dgm:prSet/>
      <dgm:spPr/>
      <dgm:t>
        <a:bodyPr/>
        <a:lstStyle/>
        <a:p>
          <a:endParaRPr lang="en-US"/>
        </a:p>
      </dgm:t>
    </dgm:pt>
    <dgm:pt modelId="{077B0C48-5EC4-4314-8336-A60B86AAA485}">
      <dgm:prSet phldrT="[Text]" custT="1"/>
      <dgm:spPr/>
      <dgm:t>
        <a:bodyPr/>
        <a:lstStyle/>
        <a:p>
          <a:r>
            <a:rPr lang="en-US" sz="1200" dirty="0"/>
            <a:t>Chemical Hazard</a:t>
          </a:r>
        </a:p>
      </dgm:t>
    </dgm:pt>
    <dgm:pt modelId="{CC84D2A8-594E-47BE-80DC-9B041E682D0A}" type="parTrans" cxnId="{9376B3C2-5290-4760-90B7-EB2B94DC936E}">
      <dgm:prSet/>
      <dgm:spPr/>
      <dgm:t>
        <a:bodyPr/>
        <a:lstStyle/>
        <a:p>
          <a:endParaRPr lang="en-US" sz="1200"/>
        </a:p>
      </dgm:t>
    </dgm:pt>
    <dgm:pt modelId="{DB5953F1-2787-4318-97BB-2B0E6FF0D880}" type="sibTrans" cxnId="{9376B3C2-5290-4760-90B7-EB2B94DC936E}">
      <dgm:prSet/>
      <dgm:spPr/>
      <dgm:t>
        <a:bodyPr/>
        <a:lstStyle/>
        <a:p>
          <a:endParaRPr lang="en-US"/>
        </a:p>
      </dgm:t>
    </dgm:pt>
    <dgm:pt modelId="{43F1F016-2677-4341-8A49-393A996E3360}">
      <dgm:prSet phldrT="[Text]" custT="1"/>
      <dgm:spPr/>
      <dgm:t>
        <a:bodyPr/>
        <a:lstStyle/>
        <a:p>
          <a:r>
            <a:rPr lang="en-US" sz="1200" dirty="0"/>
            <a:t>Noise, Heat</a:t>
          </a:r>
        </a:p>
      </dgm:t>
    </dgm:pt>
    <dgm:pt modelId="{094F1997-106E-4CC3-AFCE-DCC2CFF1E694}" type="parTrans" cxnId="{73E8B648-167B-4C0E-AF34-472B49630070}">
      <dgm:prSet/>
      <dgm:spPr/>
      <dgm:t>
        <a:bodyPr/>
        <a:lstStyle/>
        <a:p>
          <a:endParaRPr lang="en-US" sz="1200"/>
        </a:p>
      </dgm:t>
    </dgm:pt>
    <dgm:pt modelId="{E1E38CFF-82AC-44AE-B3A1-76579BB55F1A}" type="sibTrans" cxnId="{73E8B648-167B-4C0E-AF34-472B49630070}">
      <dgm:prSet/>
      <dgm:spPr/>
      <dgm:t>
        <a:bodyPr/>
        <a:lstStyle/>
        <a:p>
          <a:endParaRPr lang="en-US"/>
        </a:p>
      </dgm:t>
    </dgm:pt>
    <dgm:pt modelId="{BCD6E208-2113-4F47-9D8A-EA7CF458D220}">
      <dgm:prSet phldrT="[Text]" custT="1"/>
      <dgm:spPr/>
      <dgm:t>
        <a:bodyPr/>
        <a:lstStyle/>
        <a:p>
          <a:r>
            <a:rPr lang="en-US" sz="1200" dirty="0"/>
            <a:t>Mechanical Hazard</a:t>
          </a:r>
        </a:p>
      </dgm:t>
    </dgm:pt>
    <dgm:pt modelId="{753B783C-8286-4330-A4E2-5FDB6AF02CD7}" type="parTrans" cxnId="{764C6AA8-554B-40E9-8AE2-86BBD30FF090}">
      <dgm:prSet/>
      <dgm:spPr/>
      <dgm:t>
        <a:bodyPr/>
        <a:lstStyle/>
        <a:p>
          <a:endParaRPr lang="en-US" sz="1200"/>
        </a:p>
      </dgm:t>
    </dgm:pt>
    <dgm:pt modelId="{E1673BCB-3D93-4348-A54D-D5D6E7E43997}" type="sibTrans" cxnId="{764C6AA8-554B-40E9-8AE2-86BBD30FF090}">
      <dgm:prSet/>
      <dgm:spPr/>
      <dgm:t>
        <a:bodyPr/>
        <a:lstStyle/>
        <a:p>
          <a:endParaRPr lang="en-US"/>
        </a:p>
      </dgm:t>
    </dgm:pt>
    <dgm:pt modelId="{D1799F62-070D-47CD-BE2E-32BB5EDD8ACE}">
      <dgm:prSet phldrT="[Text]" custT="1"/>
      <dgm:spPr/>
      <dgm:t>
        <a:bodyPr/>
        <a:lstStyle/>
        <a:p>
          <a:r>
            <a:rPr lang="en-US" sz="1200" dirty="0"/>
            <a:t>Dust</a:t>
          </a:r>
        </a:p>
      </dgm:t>
    </dgm:pt>
    <dgm:pt modelId="{B99BC225-BBD2-4E0C-BE2B-878A49390A4D}" type="parTrans" cxnId="{8FFF1F7A-2382-4679-8E07-5E8F7A31A9C2}">
      <dgm:prSet/>
      <dgm:spPr/>
      <dgm:t>
        <a:bodyPr/>
        <a:lstStyle/>
        <a:p>
          <a:endParaRPr lang="en-US" sz="1200"/>
        </a:p>
      </dgm:t>
    </dgm:pt>
    <dgm:pt modelId="{74650698-DA87-451F-AFC1-7DC8D8F42DDF}" type="sibTrans" cxnId="{8FFF1F7A-2382-4679-8E07-5E8F7A31A9C2}">
      <dgm:prSet/>
      <dgm:spPr/>
      <dgm:t>
        <a:bodyPr/>
        <a:lstStyle/>
        <a:p>
          <a:endParaRPr lang="en-US"/>
        </a:p>
      </dgm:t>
    </dgm:pt>
    <dgm:pt modelId="{96197605-2B68-4B06-B5AE-B57A3B609065}">
      <dgm:prSet phldrT="[Text]" custT="1"/>
      <dgm:spPr/>
      <dgm:t>
        <a:bodyPr/>
        <a:lstStyle/>
        <a:p>
          <a:r>
            <a:rPr lang="en-US" sz="1200" dirty="0"/>
            <a:t>VOC</a:t>
          </a:r>
        </a:p>
      </dgm:t>
    </dgm:pt>
    <dgm:pt modelId="{B276CB1E-8AD7-445A-A9CF-A255FCE3E41D}" type="parTrans" cxnId="{B17C4674-2482-4A04-813C-789C0FE53F0F}">
      <dgm:prSet/>
      <dgm:spPr/>
      <dgm:t>
        <a:bodyPr/>
        <a:lstStyle/>
        <a:p>
          <a:endParaRPr lang="en-US" sz="1200"/>
        </a:p>
      </dgm:t>
    </dgm:pt>
    <dgm:pt modelId="{37C53BD1-020B-4DAB-91E2-8BA07CE997ED}" type="sibTrans" cxnId="{B17C4674-2482-4A04-813C-789C0FE53F0F}">
      <dgm:prSet/>
      <dgm:spPr/>
      <dgm:t>
        <a:bodyPr/>
        <a:lstStyle/>
        <a:p>
          <a:endParaRPr lang="en-US"/>
        </a:p>
      </dgm:t>
    </dgm:pt>
    <dgm:pt modelId="{4BDD4E8F-133F-4176-87CD-17A12078345F}">
      <dgm:prSet phldrT="[Text]" custT="1"/>
      <dgm:spPr/>
      <dgm:t>
        <a:bodyPr/>
        <a:lstStyle/>
        <a:p>
          <a:r>
            <a:rPr lang="en-US" sz="1200" dirty="0"/>
            <a:t>Vibration</a:t>
          </a:r>
        </a:p>
      </dgm:t>
    </dgm:pt>
    <dgm:pt modelId="{D27A9063-F53D-4769-BFE4-9C651BE88D67}" type="parTrans" cxnId="{E2AB1743-E17E-46ED-9BF4-50FCAE3D08ED}">
      <dgm:prSet/>
      <dgm:spPr/>
      <dgm:t>
        <a:bodyPr/>
        <a:lstStyle/>
        <a:p>
          <a:endParaRPr lang="en-US" sz="1200"/>
        </a:p>
      </dgm:t>
    </dgm:pt>
    <dgm:pt modelId="{134BE414-89D1-43C3-936D-E42274DF962D}" type="sibTrans" cxnId="{E2AB1743-E17E-46ED-9BF4-50FCAE3D08ED}">
      <dgm:prSet/>
      <dgm:spPr/>
      <dgm:t>
        <a:bodyPr/>
        <a:lstStyle/>
        <a:p>
          <a:endParaRPr lang="en-US"/>
        </a:p>
      </dgm:t>
    </dgm:pt>
    <dgm:pt modelId="{15C7AEB0-2A74-4409-95B3-D14A3B0DC639}">
      <dgm:prSet phldrT="[Text]" custT="1"/>
      <dgm:spPr/>
      <dgm:t>
        <a:bodyPr/>
        <a:lstStyle/>
        <a:p>
          <a:r>
            <a:rPr lang="en-US" sz="1200" dirty="0"/>
            <a:t>  Area </a:t>
          </a:r>
        </a:p>
      </dgm:t>
    </dgm:pt>
    <dgm:pt modelId="{2F7F6568-1806-4DEE-AF32-A93B6FABE764}" type="parTrans" cxnId="{6F89C48B-3BD4-45C8-8E6E-80894E453664}">
      <dgm:prSet/>
      <dgm:spPr/>
      <dgm:t>
        <a:bodyPr/>
        <a:lstStyle/>
        <a:p>
          <a:endParaRPr lang="en-US" sz="1200"/>
        </a:p>
      </dgm:t>
    </dgm:pt>
    <dgm:pt modelId="{5FBD16FB-5618-49FD-A488-81397717EBFA}" type="sibTrans" cxnId="{6F89C48B-3BD4-45C8-8E6E-80894E453664}">
      <dgm:prSet/>
      <dgm:spPr/>
      <dgm:t>
        <a:bodyPr/>
        <a:lstStyle/>
        <a:p>
          <a:endParaRPr lang="en-US"/>
        </a:p>
      </dgm:t>
    </dgm:pt>
    <dgm:pt modelId="{8440CCC3-61A8-4FBD-9205-81ADF57B9A84}">
      <dgm:prSet phldrT="[Text]" custT="1"/>
      <dgm:spPr/>
      <dgm:t>
        <a:bodyPr/>
        <a:lstStyle/>
        <a:p>
          <a:r>
            <a:rPr lang="en-US" sz="1200" dirty="0"/>
            <a:t>Personal </a:t>
          </a:r>
        </a:p>
      </dgm:t>
    </dgm:pt>
    <dgm:pt modelId="{3F9114A0-B546-4D87-9261-252EA632E2C7}" type="parTrans" cxnId="{1FD98D19-417E-4043-A8C3-67002D2E8EA1}">
      <dgm:prSet/>
      <dgm:spPr/>
      <dgm:t>
        <a:bodyPr/>
        <a:lstStyle/>
        <a:p>
          <a:endParaRPr lang="en-US" sz="1200"/>
        </a:p>
      </dgm:t>
    </dgm:pt>
    <dgm:pt modelId="{1B7FF1E6-8E2B-4331-8614-3E2718FA44E4}" type="sibTrans" cxnId="{1FD98D19-417E-4043-A8C3-67002D2E8EA1}">
      <dgm:prSet/>
      <dgm:spPr/>
      <dgm:t>
        <a:bodyPr/>
        <a:lstStyle/>
        <a:p>
          <a:endParaRPr lang="en-US"/>
        </a:p>
      </dgm:t>
    </dgm:pt>
    <dgm:pt modelId="{B9DEBD83-D5E6-4B06-AC88-20512A10EA5B}">
      <dgm:prSet phldrT="[Text]" custT="1"/>
      <dgm:spPr/>
      <dgm:t>
        <a:bodyPr/>
        <a:lstStyle/>
        <a:p>
          <a:r>
            <a:rPr lang="en-US" sz="1200" dirty="0"/>
            <a:t>Area </a:t>
          </a:r>
        </a:p>
      </dgm:t>
    </dgm:pt>
    <dgm:pt modelId="{F4CCC519-D3E4-4CE1-B4F8-F0AC492B53E7}" type="parTrans" cxnId="{697394AF-3ED6-46C5-A390-056B46DD72B9}">
      <dgm:prSet/>
      <dgm:spPr/>
      <dgm:t>
        <a:bodyPr/>
        <a:lstStyle/>
        <a:p>
          <a:endParaRPr lang="en-US" sz="1200"/>
        </a:p>
      </dgm:t>
    </dgm:pt>
    <dgm:pt modelId="{55E96D58-FDF2-4483-9F76-5081A38DF3B1}" type="sibTrans" cxnId="{697394AF-3ED6-46C5-A390-056B46DD72B9}">
      <dgm:prSet/>
      <dgm:spPr/>
      <dgm:t>
        <a:bodyPr/>
        <a:lstStyle/>
        <a:p>
          <a:endParaRPr lang="en-US"/>
        </a:p>
      </dgm:t>
    </dgm:pt>
    <dgm:pt modelId="{2289E0C6-0355-47EB-8325-7CC5632A3BF1}">
      <dgm:prSet phldrT="[Text]" custT="1"/>
      <dgm:spPr/>
      <dgm:t>
        <a:bodyPr/>
        <a:lstStyle/>
        <a:p>
          <a:r>
            <a:rPr lang="en-US" sz="1200" dirty="0"/>
            <a:t>Personal</a:t>
          </a:r>
        </a:p>
      </dgm:t>
    </dgm:pt>
    <dgm:pt modelId="{F0ACF4F7-BEB1-4CE6-9AE8-9D1FA088CCA8}" type="parTrans" cxnId="{6682569E-64D2-485A-87B6-3A2908839733}">
      <dgm:prSet/>
      <dgm:spPr/>
      <dgm:t>
        <a:bodyPr/>
        <a:lstStyle/>
        <a:p>
          <a:endParaRPr lang="en-US" sz="1200"/>
        </a:p>
      </dgm:t>
    </dgm:pt>
    <dgm:pt modelId="{0C269C58-ECF0-4EE6-9750-BB1012AC0E5C}" type="sibTrans" cxnId="{6682569E-64D2-485A-87B6-3A2908839733}">
      <dgm:prSet/>
      <dgm:spPr/>
      <dgm:t>
        <a:bodyPr/>
        <a:lstStyle/>
        <a:p>
          <a:endParaRPr lang="en-US"/>
        </a:p>
      </dgm:t>
    </dgm:pt>
    <dgm:pt modelId="{22E4ABAF-EB8B-4E76-93BF-8E391069451B}">
      <dgm:prSet phldrT="[Text]" custT="1"/>
      <dgm:spPr/>
      <dgm:t>
        <a:bodyPr/>
        <a:lstStyle/>
        <a:p>
          <a:r>
            <a:rPr lang="en-US" sz="1200"/>
            <a:t>Area </a:t>
          </a:r>
          <a:endParaRPr lang="en-US" sz="1200" dirty="0"/>
        </a:p>
      </dgm:t>
    </dgm:pt>
    <dgm:pt modelId="{9BBD0F6F-D7D5-4487-9143-E7F8FA3A5F86}" type="parTrans" cxnId="{715423C8-F64A-42F0-90CF-1DE8B3F8ED58}">
      <dgm:prSet/>
      <dgm:spPr/>
      <dgm:t>
        <a:bodyPr/>
        <a:lstStyle/>
        <a:p>
          <a:endParaRPr lang="en-US" sz="1200"/>
        </a:p>
      </dgm:t>
    </dgm:pt>
    <dgm:pt modelId="{0ED33F00-63AB-434D-800B-6C5EFB3EC524}" type="sibTrans" cxnId="{715423C8-F64A-42F0-90CF-1DE8B3F8ED58}">
      <dgm:prSet/>
      <dgm:spPr/>
      <dgm:t>
        <a:bodyPr/>
        <a:lstStyle/>
        <a:p>
          <a:endParaRPr lang="en-US"/>
        </a:p>
      </dgm:t>
    </dgm:pt>
    <dgm:pt modelId="{D17FE5D4-792D-44A9-9392-A57DAEFF4575}">
      <dgm:prSet phldrT="[Text]" custT="1"/>
      <dgm:spPr/>
      <dgm:t>
        <a:bodyPr/>
        <a:lstStyle/>
        <a:p>
          <a:r>
            <a:rPr lang="en-US" sz="1200" dirty="0"/>
            <a:t>Personal</a:t>
          </a:r>
          <a:endParaRPr lang="en-US" sz="1200"/>
        </a:p>
      </dgm:t>
    </dgm:pt>
    <dgm:pt modelId="{E411F425-F8DE-4308-85A5-629D6B1CEF5A}" type="parTrans" cxnId="{53106C12-560A-4BDD-8397-6802A5873859}">
      <dgm:prSet/>
      <dgm:spPr/>
      <dgm:t>
        <a:bodyPr/>
        <a:lstStyle/>
        <a:p>
          <a:endParaRPr lang="en-US" sz="1200"/>
        </a:p>
      </dgm:t>
    </dgm:pt>
    <dgm:pt modelId="{FA38B05F-B08C-43CA-AC6B-45E30CA931B8}" type="sibTrans" cxnId="{53106C12-560A-4BDD-8397-6802A5873859}">
      <dgm:prSet/>
      <dgm:spPr/>
      <dgm:t>
        <a:bodyPr/>
        <a:lstStyle/>
        <a:p>
          <a:endParaRPr lang="en-US"/>
        </a:p>
      </dgm:t>
    </dgm:pt>
    <dgm:pt modelId="{3A8AFFCC-666D-4E34-AE5F-5E03295B169A}">
      <dgm:prSet phldrT="[Text]" custT="1"/>
      <dgm:spPr/>
      <dgm:t>
        <a:bodyPr/>
        <a:lstStyle/>
        <a:p>
          <a:r>
            <a:rPr lang="en-US" sz="1200" dirty="0"/>
            <a:t>Area</a:t>
          </a:r>
        </a:p>
      </dgm:t>
    </dgm:pt>
    <dgm:pt modelId="{337ADD56-D900-4468-B28C-C77525BAEC19}" type="parTrans" cxnId="{9613A646-7580-4C8D-8AE4-3E4F4F0C7AA3}">
      <dgm:prSet/>
      <dgm:spPr/>
      <dgm:t>
        <a:bodyPr/>
        <a:lstStyle/>
        <a:p>
          <a:endParaRPr lang="en-US" sz="1200"/>
        </a:p>
      </dgm:t>
    </dgm:pt>
    <dgm:pt modelId="{714069B3-28C0-42CE-B3DA-D12BF32E27B4}" type="sibTrans" cxnId="{9613A646-7580-4C8D-8AE4-3E4F4F0C7AA3}">
      <dgm:prSet/>
      <dgm:spPr/>
      <dgm:t>
        <a:bodyPr/>
        <a:lstStyle/>
        <a:p>
          <a:endParaRPr lang="en-US"/>
        </a:p>
      </dgm:t>
    </dgm:pt>
    <dgm:pt modelId="{65E2F723-1758-4EC4-898C-0B7FD2CFFE5F}" type="pres">
      <dgm:prSet presAssocID="{2F12E6D2-2057-4092-AF30-413159CCF25F}" presName="hierChild1" presStyleCnt="0">
        <dgm:presLayoutVars>
          <dgm:chPref val="1"/>
          <dgm:dir/>
          <dgm:animOne val="branch"/>
          <dgm:animLvl val="lvl"/>
          <dgm:resizeHandles/>
        </dgm:presLayoutVars>
      </dgm:prSet>
      <dgm:spPr/>
    </dgm:pt>
    <dgm:pt modelId="{D538EEDC-77F8-443E-AC80-3F02E710BFF9}" type="pres">
      <dgm:prSet presAssocID="{D569A171-09F7-456E-AF17-90B1312F4D43}" presName="hierRoot1" presStyleCnt="0"/>
      <dgm:spPr/>
    </dgm:pt>
    <dgm:pt modelId="{463C7749-C09F-41AF-A91C-1CCAB5A80174}" type="pres">
      <dgm:prSet presAssocID="{D569A171-09F7-456E-AF17-90B1312F4D43}" presName="composite" presStyleCnt="0"/>
      <dgm:spPr/>
    </dgm:pt>
    <dgm:pt modelId="{F81BFE59-A490-4E9E-AA36-4072F4D4405E}" type="pres">
      <dgm:prSet presAssocID="{D569A171-09F7-456E-AF17-90B1312F4D43}" presName="background" presStyleLbl="node0" presStyleIdx="0" presStyleCnt="1"/>
      <dgm:spPr/>
    </dgm:pt>
    <dgm:pt modelId="{CD09DC2C-CA32-49F6-8A8C-3D083CC49486}" type="pres">
      <dgm:prSet presAssocID="{D569A171-09F7-456E-AF17-90B1312F4D43}" presName="text" presStyleLbl="fgAcc0" presStyleIdx="0" presStyleCnt="1">
        <dgm:presLayoutVars>
          <dgm:chPref val="3"/>
        </dgm:presLayoutVars>
      </dgm:prSet>
      <dgm:spPr/>
    </dgm:pt>
    <dgm:pt modelId="{3885EFA6-B116-43F4-B7E6-0F1D7B817094}" type="pres">
      <dgm:prSet presAssocID="{D569A171-09F7-456E-AF17-90B1312F4D43}" presName="hierChild2" presStyleCnt="0"/>
      <dgm:spPr/>
    </dgm:pt>
    <dgm:pt modelId="{C458D664-91B9-4829-8FEF-BEC9EEDC3F20}" type="pres">
      <dgm:prSet presAssocID="{7B41A6B7-74D7-4B0A-A37A-70E56CC6963E}" presName="Name10" presStyleLbl="parChTrans1D2" presStyleIdx="0" presStyleCnt="3"/>
      <dgm:spPr/>
    </dgm:pt>
    <dgm:pt modelId="{67118A9A-D6E3-4559-BCC5-5CFE74F61939}" type="pres">
      <dgm:prSet presAssocID="{74A966FF-EBDE-48D9-8A71-A7A7626AA687}" presName="hierRoot2" presStyleCnt="0"/>
      <dgm:spPr/>
    </dgm:pt>
    <dgm:pt modelId="{102050BB-1734-426D-9BD3-D34721FBBFA8}" type="pres">
      <dgm:prSet presAssocID="{74A966FF-EBDE-48D9-8A71-A7A7626AA687}" presName="composite2" presStyleCnt="0"/>
      <dgm:spPr/>
    </dgm:pt>
    <dgm:pt modelId="{00EBF075-FB21-48EB-BDF6-1BC8595BAC68}" type="pres">
      <dgm:prSet presAssocID="{74A966FF-EBDE-48D9-8A71-A7A7626AA687}" presName="background2" presStyleLbl="node2" presStyleIdx="0" presStyleCnt="3"/>
      <dgm:spPr/>
    </dgm:pt>
    <dgm:pt modelId="{78F31E9E-6A62-4175-9F0D-DAB8EE3499A3}" type="pres">
      <dgm:prSet presAssocID="{74A966FF-EBDE-48D9-8A71-A7A7626AA687}" presName="text2" presStyleLbl="fgAcc2" presStyleIdx="0" presStyleCnt="3">
        <dgm:presLayoutVars>
          <dgm:chPref val="3"/>
        </dgm:presLayoutVars>
      </dgm:prSet>
      <dgm:spPr/>
    </dgm:pt>
    <dgm:pt modelId="{9170F75F-295E-42BE-9B4F-DDE8B055EE54}" type="pres">
      <dgm:prSet presAssocID="{74A966FF-EBDE-48D9-8A71-A7A7626AA687}" presName="hierChild3" presStyleCnt="0"/>
      <dgm:spPr/>
    </dgm:pt>
    <dgm:pt modelId="{1CA732B0-5B67-4E2B-A848-45F823BE5A8E}" type="pres">
      <dgm:prSet presAssocID="{094F1997-106E-4CC3-AFCE-DCC2CFF1E694}" presName="Name17" presStyleLbl="parChTrans1D3" presStyleIdx="0" presStyleCnt="4"/>
      <dgm:spPr/>
    </dgm:pt>
    <dgm:pt modelId="{ED508D15-FFC0-4228-B039-BF638F0241F1}" type="pres">
      <dgm:prSet presAssocID="{43F1F016-2677-4341-8A49-393A996E3360}" presName="hierRoot3" presStyleCnt="0"/>
      <dgm:spPr/>
    </dgm:pt>
    <dgm:pt modelId="{160832B5-6704-493D-A261-729181F44F9F}" type="pres">
      <dgm:prSet presAssocID="{43F1F016-2677-4341-8A49-393A996E3360}" presName="composite3" presStyleCnt="0"/>
      <dgm:spPr/>
    </dgm:pt>
    <dgm:pt modelId="{58DFDFC4-6816-4FD0-BF40-9271D0C9BD47}" type="pres">
      <dgm:prSet presAssocID="{43F1F016-2677-4341-8A49-393A996E3360}" presName="background3" presStyleLbl="node3" presStyleIdx="0" presStyleCnt="4"/>
      <dgm:spPr/>
    </dgm:pt>
    <dgm:pt modelId="{9325E472-F5D0-4290-A0D2-57A669F4198A}" type="pres">
      <dgm:prSet presAssocID="{43F1F016-2677-4341-8A49-393A996E3360}" presName="text3" presStyleLbl="fgAcc3" presStyleIdx="0" presStyleCnt="4">
        <dgm:presLayoutVars>
          <dgm:chPref val="3"/>
        </dgm:presLayoutVars>
      </dgm:prSet>
      <dgm:spPr/>
    </dgm:pt>
    <dgm:pt modelId="{87D7A77D-C272-4131-8E40-7061638EC43F}" type="pres">
      <dgm:prSet presAssocID="{43F1F016-2677-4341-8A49-393A996E3360}" presName="hierChild4" presStyleCnt="0"/>
      <dgm:spPr/>
    </dgm:pt>
    <dgm:pt modelId="{0BF41E7C-1CF7-43FC-A0A5-AB1B2B5279B7}" type="pres">
      <dgm:prSet presAssocID="{2F7F6568-1806-4DEE-AF32-A93B6FABE764}" presName="Name23" presStyleLbl="parChTrans1D4" presStyleIdx="0" presStyleCnt="7"/>
      <dgm:spPr/>
    </dgm:pt>
    <dgm:pt modelId="{DAD7685F-4A5B-4424-A148-B111D9E598D1}" type="pres">
      <dgm:prSet presAssocID="{15C7AEB0-2A74-4409-95B3-D14A3B0DC639}" presName="hierRoot4" presStyleCnt="0"/>
      <dgm:spPr/>
    </dgm:pt>
    <dgm:pt modelId="{FFFD6E0E-072D-47F5-8985-3C0C594730CD}" type="pres">
      <dgm:prSet presAssocID="{15C7AEB0-2A74-4409-95B3-D14A3B0DC639}" presName="composite4" presStyleCnt="0"/>
      <dgm:spPr/>
    </dgm:pt>
    <dgm:pt modelId="{16193514-8FAB-4F13-AE5F-773283DF7D43}" type="pres">
      <dgm:prSet presAssocID="{15C7AEB0-2A74-4409-95B3-D14A3B0DC639}" presName="background4" presStyleLbl="node4" presStyleIdx="0" presStyleCnt="7"/>
      <dgm:spPr/>
    </dgm:pt>
    <dgm:pt modelId="{8BEB2679-FD3D-45AC-87E5-EEC4C2D4E6F8}" type="pres">
      <dgm:prSet presAssocID="{15C7AEB0-2A74-4409-95B3-D14A3B0DC639}" presName="text4" presStyleLbl="fgAcc4" presStyleIdx="0" presStyleCnt="7">
        <dgm:presLayoutVars>
          <dgm:chPref val="3"/>
        </dgm:presLayoutVars>
      </dgm:prSet>
      <dgm:spPr/>
    </dgm:pt>
    <dgm:pt modelId="{61034C27-3B7B-43B2-B758-2E20874396E3}" type="pres">
      <dgm:prSet presAssocID="{15C7AEB0-2A74-4409-95B3-D14A3B0DC639}" presName="hierChild5" presStyleCnt="0"/>
      <dgm:spPr/>
    </dgm:pt>
    <dgm:pt modelId="{1C51A870-277F-458C-AE85-071F8BD872D5}" type="pres">
      <dgm:prSet presAssocID="{3F9114A0-B546-4D87-9261-252EA632E2C7}" presName="Name23" presStyleLbl="parChTrans1D4" presStyleIdx="1" presStyleCnt="7"/>
      <dgm:spPr/>
    </dgm:pt>
    <dgm:pt modelId="{3C03D805-DCD8-4B8B-8D20-4054937617E5}" type="pres">
      <dgm:prSet presAssocID="{8440CCC3-61A8-4FBD-9205-81ADF57B9A84}" presName="hierRoot4" presStyleCnt="0"/>
      <dgm:spPr/>
    </dgm:pt>
    <dgm:pt modelId="{6070BF7D-0CC6-4669-8FC3-9E952F99BF5D}" type="pres">
      <dgm:prSet presAssocID="{8440CCC3-61A8-4FBD-9205-81ADF57B9A84}" presName="composite4" presStyleCnt="0"/>
      <dgm:spPr/>
    </dgm:pt>
    <dgm:pt modelId="{86C72CFA-B996-423E-BAC7-5EFEE11AF24B}" type="pres">
      <dgm:prSet presAssocID="{8440CCC3-61A8-4FBD-9205-81ADF57B9A84}" presName="background4" presStyleLbl="node4" presStyleIdx="1" presStyleCnt="7"/>
      <dgm:spPr/>
    </dgm:pt>
    <dgm:pt modelId="{44788C1B-E716-4778-9F94-F7B60D319F2A}" type="pres">
      <dgm:prSet presAssocID="{8440CCC3-61A8-4FBD-9205-81ADF57B9A84}" presName="text4" presStyleLbl="fgAcc4" presStyleIdx="1" presStyleCnt="7">
        <dgm:presLayoutVars>
          <dgm:chPref val="3"/>
        </dgm:presLayoutVars>
      </dgm:prSet>
      <dgm:spPr/>
    </dgm:pt>
    <dgm:pt modelId="{1008B841-B8B4-4435-A910-682E44B437C1}" type="pres">
      <dgm:prSet presAssocID="{8440CCC3-61A8-4FBD-9205-81ADF57B9A84}" presName="hierChild5" presStyleCnt="0"/>
      <dgm:spPr/>
    </dgm:pt>
    <dgm:pt modelId="{0EC62BA7-0576-4D47-A181-F9B9EDB29533}" type="pres">
      <dgm:prSet presAssocID="{CC84D2A8-594E-47BE-80DC-9B041E682D0A}" presName="Name10" presStyleLbl="parChTrans1D2" presStyleIdx="1" presStyleCnt="3"/>
      <dgm:spPr/>
    </dgm:pt>
    <dgm:pt modelId="{1605B0F8-86AA-4F3B-B021-2B603D23DC99}" type="pres">
      <dgm:prSet presAssocID="{077B0C48-5EC4-4314-8336-A60B86AAA485}" presName="hierRoot2" presStyleCnt="0"/>
      <dgm:spPr/>
    </dgm:pt>
    <dgm:pt modelId="{F6B74320-0D3C-411A-929D-CA8787C6D85F}" type="pres">
      <dgm:prSet presAssocID="{077B0C48-5EC4-4314-8336-A60B86AAA485}" presName="composite2" presStyleCnt="0"/>
      <dgm:spPr/>
    </dgm:pt>
    <dgm:pt modelId="{40D512D9-0515-4A62-AC84-10E8DBEF3599}" type="pres">
      <dgm:prSet presAssocID="{077B0C48-5EC4-4314-8336-A60B86AAA485}" presName="background2" presStyleLbl="node2" presStyleIdx="1" presStyleCnt="3"/>
      <dgm:spPr/>
    </dgm:pt>
    <dgm:pt modelId="{370ECD94-8FF1-4AE7-9285-FCCD8B95613D}" type="pres">
      <dgm:prSet presAssocID="{077B0C48-5EC4-4314-8336-A60B86AAA485}" presName="text2" presStyleLbl="fgAcc2" presStyleIdx="1" presStyleCnt="3">
        <dgm:presLayoutVars>
          <dgm:chPref val="3"/>
        </dgm:presLayoutVars>
      </dgm:prSet>
      <dgm:spPr/>
    </dgm:pt>
    <dgm:pt modelId="{CED1D18D-14A0-4069-9D6F-0A9D5403C518}" type="pres">
      <dgm:prSet presAssocID="{077B0C48-5EC4-4314-8336-A60B86AAA485}" presName="hierChild3" presStyleCnt="0"/>
      <dgm:spPr/>
    </dgm:pt>
    <dgm:pt modelId="{27A14A51-5660-4784-807A-2D3A609D59C2}" type="pres">
      <dgm:prSet presAssocID="{B99BC225-BBD2-4E0C-BE2B-878A49390A4D}" presName="Name17" presStyleLbl="parChTrans1D3" presStyleIdx="1" presStyleCnt="4"/>
      <dgm:spPr/>
    </dgm:pt>
    <dgm:pt modelId="{D15AB92E-7467-4F2A-98B2-1296070D7370}" type="pres">
      <dgm:prSet presAssocID="{D1799F62-070D-47CD-BE2E-32BB5EDD8ACE}" presName="hierRoot3" presStyleCnt="0"/>
      <dgm:spPr/>
    </dgm:pt>
    <dgm:pt modelId="{E9375459-3E13-4CC9-9C15-F0B55170985D}" type="pres">
      <dgm:prSet presAssocID="{D1799F62-070D-47CD-BE2E-32BB5EDD8ACE}" presName="composite3" presStyleCnt="0"/>
      <dgm:spPr/>
    </dgm:pt>
    <dgm:pt modelId="{D293A8AE-1C89-4BC9-ABC9-AE7BF768AE63}" type="pres">
      <dgm:prSet presAssocID="{D1799F62-070D-47CD-BE2E-32BB5EDD8ACE}" presName="background3" presStyleLbl="node3" presStyleIdx="1" presStyleCnt="4"/>
      <dgm:spPr/>
    </dgm:pt>
    <dgm:pt modelId="{39BE9E94-0E03-4344-82C2-A81727D57D8D}" type="pres">
      <dgm:prSet presAssocID="{D1799F62-070D-47CD-BE2E-32BB5EDD8ACE}" presName="text3" presStyleLbl="fgAcc3" presStyleIdx="1" presStyleCnt="4">
        <dgm:presLayoutVars>
          <dgm:chPref val="3"/>
        </dgm:presLayoutVars>
      </dgm:prSet>
      <dgm:spPr/>
    </dgm:pt>
    <dgm:pt modelId="{964CDE8C-CDBD-4D98-9CC5-15A5B40BC314}" type="pres">
      <dgm:prSet presAssocID="{D1799F62-070D-47CD-BE2E-32BB5EDD8ACE}" presName="hierChild4" presStyleCnt="0"/>
      <dgm:spPr/>
    </dgm:pt>
    <dgm:pt modelId="{20D4B063-AC51-4072-84BE-390ABA7F2198}" type="pres">
      <dgm:prSet presAssocID="{F4CCC519-D3E4-4CE1-B4F8-F0AC492B53E7}" presName="Name23" presStyleLbl="parChTrans1D4" presStyleIdx="2" presStyleCnt="7"/>
      <dgm:spPr/>
    </dgm:pt>
    <dgm:pt modelId="{38A870A2-A54B-475F-8870-8979035A5D34}" type="pres">
      <dgm:prSet presAssocID="{B9DEBD83-D5E6-4B06-AC88-20512A10EA5B}" presName="hierRoot4" presStyleCnt="0"/>
      <dgm:spPr/>
    </dgm:pt>
    <dgm:pt modelId="{E7C5D7E2-416D-4613-A08C-A0D75F551567}" type="pres">
      <dgm:prSet presAssocID="{B9DEBD83-D5E6-4B06-AC88-20512A10EA5B}" presName="composite4" presStyleCnt="0"/>
      <dgm:spPr/>
    </dgm:pt>
    <dgm:pt modelId="{B1519C5E-B68C-4FAF-AC86-A7237E1FDC3D}" type="pres">
      <dgm:prSet presAssocID="{B9DEBD83-D5E6-4B06-AC88-20512A10EA5B}" presName="background4" presStyleLbl="node4" presStyleIdx="2" presStyleCnt="7"/>
      <dgm:spPr/>
    </dgm:pt>
    <dgm:pt modelId="{E69FB5EA-2538-488B-A67B-E906BDE4A40A}" type="pres">
      <dgm:prSet presAssocID="{B9DEBD83-D5E6-4B06-AC88-20512A10EA5B}" presName="text4" presStyleLbl="fgAcc4" presStyleIdx="2" presStyleCnt="7">
        <dgm:presLayoutVars>
          <dgm:chPref val="3"/>
        </dgm:presLayoutVars>
      </dgm:prSet>
      <dgm:spPr/>
    </dgm:pt>
    <dgm:pt modelId="{D3F7D381-E814-4EFE-BBEF-1C4C4B0922E2}" type="pres">
      <dgm:prSet presAssocID="{B9DEBD83-D5E6-4B06-AC88-20512A10EA5B}" presName="hierChild5" presStyleCnt="0"/>
      <dgm:spPr/>
    </dgm:pt>
    <dgm:pt modelId="{6C494B61-94A6-48EF-BAB2-35A2E95C900F}" type="pres">
      <dgm:prSet presAssocID="{F0ACF4F7-BEB1-4CE6-9AE8-9D1FA088CCA8}" presName="Name23" presStyleLbl="parChTrans1D4" presStyleIdx="3" presStyleCnt="7"/>
      <dgm:spPr/>
    </dgm:pt>
    <dgm:pt modelId="{FECC7B8E-5156-41A2-BCFF-D89415AD8039}" type="pres">
      <dgm:prSet presAssocID="{2289E0C6-0355-47EB-8325-7CC5632A3BF1}" presName="hierRoot4" presStyleCnt="0"/>
      <dgm:spPr/>
    </dgm:pt>
    <dgm:pt modelId="{B605D966-A8CE-4D5A-AF26-E992DD92A0D6}" type="pres">
      <dgm:prSet presAssocID="{2289E0C6-0355-47EB-8325-7CC5632A3BF1}" presName="composite4" presStyleCnt="0"/>
      <dgm:spPr/>
    </dgm:pt>
    <dgm:pt modelId="{2FE935F4-849F-49DF-92AA-88CB6C306130}" type="pres">
      <dgm:prSet presAssocID="{2289E0C6-0355-47EB-8325-7CC5632A3BF1}" presName="background4" presStyleLbl="node4" presStyleIdx="3" presStyleCnt="7"/>
      <dgm:spPr/>
    </dgm:pt>
    <dgm:pt modelId="{67A63B8E-5C20-4328-89E7-C07BEF5DE2FE}" type="pres">
      <dgm:prSet presAssocID="{2289E0C6-0355-47EB-8325-7CC5632A3BF1}" presName="text4" presStyleLbl="fgAcc4" presStyleIdx="3" presStyleCnt="7">
        <dgm:presLayoutVars>
          <dgm:chPref val="3"/>
        </dgm:presLayoutVars>
      </dgm:prSet>
      <dgm:spPr/>
    </dgm:pt>
    <dgm:pt modelId="{65646B4F-40DF-4F16-BE45-4695DFE4DC52}" type="pres">
      <dgm:prSet presAssocID="{2289E0C6-0355-47EB-8325-7CC5632A3BF1}" presName="hierChild5" presStyleCnt="0"/>
      <dgm:spPr/>
    </dgm:pt>
    <dgm:pt modelId="{67D93236-BFB4-40B1-97B7-54B167CC0657}" type="pres">
      <dgm:prSet presAssocID="{B276CB1E-8AD7-445A-A9CF-A255FCE3E41D}" presName="Name17" presStyleLbl="parChTrans1D3" presStyleIdx="2" presStyleCnt="4"/>
      <dgm:spPr/>
    </dgm:pt>
    <dgm:pt modelId="{99E24C0D-1740-4AAB-BFBD-420A9F0F53B7}" type="pres">
      <dgm:prSet presAssocID="{96197605-2B68-4B06-B5AE-B57A3B609065}" presName="hierRoot3" presStyleCnt="0"/>
      <dgm:spPr/>
    </dgm:pt>
    <dgm:pt modelId="{6FFD1769-815A-416C-A24A-8C128A6AC92D}" type="pres">
      <dgm:prSet presAssocID="{96197605-2B68-4B06-B5AE-B57A3B609065}" presName="composite3" presStyleCnt="0"/>
      <dgm:spPr/>
    </dgm:pt>
    <dgm:pt modelId="{C7ED9A41-185A-44DA-93ED-989CDB9E1A31}" type="pres">
      <dgm:prSet presAssocID="{96197605-2B68-4B06-B5AE-B57A3B609065}" presName="background3" presStyleLbl="node3" presStyleIdx="2" presStyleCnt="4"/>
      <dgm:spPr/>
    </dgm:pt>
    <dgm:pt modelId="{DCAEA54D-E7F5-4EEA-B6B7-941686AD559F}" type="pres">
      <dgm:prSet presAssocID="{96197605-2B68-4B06-B5AE-B57A3B609065}" presName="text3" presStyleLbl="fgAcc3" presStyleIdx="2" presStyleCnt="4">
        <dgm:presLayoutVars>
          <dgm:chPref val="3"/>
        </dgm:presLayoutVars>
      </dgm:prSet>
      <dgm:spPr/>
    </dgm:pt>
    <dgm:pt modelId="{C45FFB55-A52C-478C-A797-683476A155FD}" type="pres">
      <dgm:prSet presAssocID="{96197605-2B68-4B06-B5AE-B57A3B609065}" presName="hierChild4" presStyleCnt="0"/>
      <dgm:spPr/>
    </dgm:pt>
    <dgm:pt modelId="{C5C7D7EF-54E6-410B-8259-7C471760C48A}" type="pres">
      <dgm:prSet presAssocID="{337ADD56-D900-4468-B28C-C77525BAEC19}" presName="Name23" presStyleLbl="parChTrans1D4" presStyleIdx="4" presStyleCnt="7"/>
      <dgm:spPr/>
    </dgm:pt>
    <dgm:pt modelId="{B6887F67-661F-4973-B713-26C0FC32FAE3}" type="pres">
      <dgm:prSet presAssocID="{3A8AFFCC-666D-4E34-AE5F-5E03295B169A}" presName="hierRoot4" presStyleCnt="0"/>
      <dgm:spPr/>
    </dgm:pt>
    <dgm:pt modelId="{82EF3379-B565-4613-824D-4DD75D04D14C}" type="pres">
      <dgm:prSet presAssocID="{3A8AFFCC-666D-4E34-AE5F-5E03295B169A}" presName="composite4" presStyleCnt="0"/>
      <dgm:spPr/>
    </dgm:pt>
    <dgm:pt modelId="{1A7D7305-6F47-4A07-B82D-BEF2A519E165}" type="pres">
      <dgm:prSet presAssocID="{3A8AFFCC-666D-4E34-AE5F-5E03295B169A}" presName="background4" presStyleLbl="node4" presStyleIdx="4" presStyleCnt="7"/>
      <dgm:spPr/>
    </dgm:pt>
    <dgm:pt modelId="{9D0956E5-A845-485E-8371-CB097FE3BA50}" type="pres">
      <dgm:prSet presAssocID="{3A8AFFCC-666D-4E34-AE5F-5E03295B169A}" presName="text4" presStyleLbl="fgAcc4" presStyleIdx="4" presStyleCnt="7">
        <dgm:presLayoutVars>
          <dgm:chPref val="3"/>
        </dgm:presLayoutVars>
      </dgm:prSet>
      <dgm:spPr/>
    </dgm:pt>
    <dgm:pt modelId="{C0321229-9C29-4173-A555-ACD0ECA21458}" type="pres">
      <dgm:prSet presAssocID="{3A8AFFCC-666D-4E34-AE5F-5E03295B169A}" presName="hierChild5" presStyleCnt="0"/>
      <dgm:spPr/>
    </dgm:pt>
    <dgm:pt modelId="{03A2E7F7-9E5F-4D3A-A4FA-E0F15C9A9FF0}" type="pres">
      <dgm:prSet presAssocID="{753B783C-8286-4330-A4E2-5FDB6AF02CD7}" presName="Name10" presStyleLbl="parChTrans1D2" presStyleIdx="2" presStyleCnt="3"/>
      <dgm:spPr/>
    </dgm:pt>
    <dgm:pt modelId="{F5636FE0-D393-45B2-A8C1-9B6D3CCC64B0}" type="pres">
      <dgm:prSet presAssocID="{BCD6E208-2113-4F47-9D8A-EA7CF458D220}" presName="hierRoot2" presStyleCnt="0"/>
      <dgm:spPr/>
    </dgm:pt>
    <dgm:pt modelId="{756FF4DE-0383-487F-BC9C-07949C96359A}" type="pres">
      <dgm:prSet presAssocID="{BCD6E208-2113-4F47-9D8A-EA7CF458D220}" presName="composite2" presStyleCnt="0"/>
      <dgm:spPr/>
    </dgm:pt>
    <dgm:pt modelId="{97C2C51B-841D-4677-B7B1-E69507766CEA}" type="pres">
      <dgm:prSet presAssocID="{BCD6E208-2113-4F47-9D8A-EA7CF458D220}" presName="background2" presStyleLbl="node2" presStyleIdx="2" presStyleCnt="3"/>
      <dgm:spPr/>
    </dgm:pt>
    <dgm:pt modelId="{B17C865A-9B9A-4042-A556-295B6CDAAA68}" type="pres">
      <dgm:prSet presAssocID="{BCD6E208-2113-4F47-9D8A-EA7CF458D220}" presName="text2" presStyleLbl="fgAcc2" presStyleIdx="2" presStyleCnt="3">
        <dgm:presLayoutVars>
          <dgm:chPref val="3"/>
        </dgm:presLayoutVars>
      </dgm:prSet>
      <dgm:spPr/>
    </dgm:pt>
    <dgm:pt modelId="{540A86C2-BD44-4235-8E52-8EC47C66A86B}" type="pres">
      <dgm:prSet presAssocID="{BCD6E208-2113-4F47-9D8A-EA7CF458D220}" presName="hierChild3" presStyleCnt="0"/>
      <dgm:spPr/>
    </dgm:pt>
    <dgm:pt modelId="{217C6F5B-C959-4203-8795-CFB245E72CE0}" type="pres">
      <dgm:prSet presAssocID="{D27A9063-F53D-4769-BFE4-9C651BE88D67}" presName="Name17" presStyleLbl="parChTrans1D3" presStyleIdx="3" presStyleCnt="4"/>
      <dgm:spPr/>
    </dgm:pt>
    <dgm:pt modelId="{4E12DCEC-1189-4FDF-AF98-1B969C6F2F30}" type="pres">
      <dgm:prSet presAssocID="{4BDD4E8F-133F-4176-87CD-17A12078345F}" presName="hierRoot3" presStyleCnt="0"/>
      <dgm:spPr/>
    </dgm:pt>
    <dgm:pt modelId="{8839B204-86EC-435D-B586-49AB5927EA6F}" type="pres">
      <dgm:prSet presAssocID="{4BDD4E8F-133F-4176-87CD-17A12078345F}" presName="composite3" presStyleCnt="0"/>
      <dgm:spPr/>
    </dgm:pt>
    <dgm:pt modelId="{7D8F869E-400B-4EF1-AAD8-410EF0088159}" type="pres">
      <dgm:prSet presAssocID="{4BDD4E8F-133F-4176-87CD-17A12078345F}" presName="background3" presStyleLbl="node3" presStyleIdx="3" presStyleCnt="4"/>
      <dgm:spPr/>
    </dgm:pt>
    <dgm:pt modelId="{0B4FB753-EEA8-4253-B011-CDA5D183865F}" type="pres">
      <dgm:prSet presAssocID="{4BDD4E8F-133F-4176-87CD-17A12078345F}" presName="text3" presStyleLbl="fgAcc3" presStyleIdx="3" presStyleCnt="4">
        <dgm:presLayoutVars>
          <dgm:chPref val="3"/>
        </dgm:presLayoutVars>
      </dgm:prSet>
      <dgm:spPr/>
    </dgm:pt>
    <dgm:pt modelId="{F92AB33D-F400-49D8-A6D1-579768DC5A4F}" type="pres">
      <dgm:prSet presAssocID="{4BDD4E8F-133F-4176-87CD-17A12078345F}" presName="hierChild4" presStyleCnt="0"/>
      <dgm:spPr/>
    </dgm:pt>
    <dgm:pt modelId="{2C382A15-C770-4F4E-A48C-2D7070110ACB}" type="pres">
      <dgm:prSet presAssocID="{9BBD0F6F-D7D5-4487-9143-E7F8FA3A5F86}" presName="Name23" presStyleLbl="parChTrans1D4" presStyleIdx="5" presStyleCnt="7"/>
      <dgm:spPr/>
    </dgm:pt>
    <dgm:pt modelId="{467D3243-4649-4A1C-A16E-304E8E02B61D}" type="pres">
      <dgm:prSet presAssocID="{22E4ABAF-EB8B-4E76-93BF-8E391069451B}" presName="hierRoot4" presStyleCnt="0"/>
      <dgm:spPr/>
    </dgm:pt>
    <dgm:pt modelId="{4A6D65FE-C35D-43D3-A5F2-CCC96462D26D}" type="pres">
      <dgm:prSet presAssocID="{22E4ABAF-EB8B-4E76-93BF-8E391069451B}" presName="composite4" presStyleCnt="0"/>
      <dgm:spPr/>
    </dgm:pt>
    <dgm:pt modelId="{2BB716A3-FC30-41D1-92A3-A8925BF8A3B9}" type="pres">
      <dgm:prSet presAssocID="{22E4ABAF-EB8B-4E76-93BF-8E391069451B}" presName="background4" presStyleLbl="node4" presStyleIdx="5" presStyleCnt="7"/>
      <dgm:spPr/>
    </dgm:pt>
    <dgm:pt modelId="{7A3FBB1D-8DBA-4E55-8930-56274C98C50E}" type="pres">
      <dgm:prSet presAssocID="{22E4ABAF-EB8B-4E76-93BF-8E391069451B}" presName="text4" presStyleLbl="fgAcc4" presStyleIdx="5" presStyleCnt="7">
        <dgm:presLayoutVars>
          <dgm:chPref val="3"/>
        </dgm:presLayoutVars>
      </dgm:prSet>
      <dgm:spPr/>
    </dgm:pt>
    <dgm:pt modelId="{5ED80F3B-8A1A-4E79-AA9A-0EB8D5082CF4}" type="pres">
      <dgm:prSet presAssocID="{22E4ABAF-EB8B-4E76-93BF-8E391069451B}" presName="hierChild5" presStyleCnt="0"/>
      <dgm:spPr/>
    </dgm:pt>
    <dgm:pt modelId="{C9821DAB-DA4B-43BD-B818-EDDA693070D0}" type="pres">
      <dgm:prSet presAssocID="{E411F425-F8DE-4308-85A5-629D6B1CEF5A}" presName="Name23" presStyleLbl="parChTrans1D4" presStyleIdx="6" presStyleCnt="7"/>
      <dgm:spPr/>
    </dgm:pt>
    <dgm:pt modelId="{250D68C6-D1E5-404D-AA81-9D1F659ADE00}" type="pres">
      <dgm:prSet presAssocID="{D17FE5D4-792D-44A9-9392-A57DAEFF4575}" presName="hierRoot4" presStyleCnt="0"/>
      <dgm:spPr/>
    </dgm:pt>
    <dgm:pt modelId="{BAE788E5-05A4-4B68-BBF7-BEC15EE9287A}" type="pres">
      <dgm:prSet presAssocID="{D17FE5D4-792D-44A9-9392-A57DAEFF4575}" presName="composite4" presStyleCnt="0"/>
      <dgm:spPr/>
    </dgm:pt>
    <dgm:pt modelId="{501255E2-42C4-4F6D-849D-5479BDF49416}" type="pres">
      <dgm:prSet presAssocID="{D17FE5D4-792D-44A9-9392-A57DAEFF4575}" presName="background4" presStyleLbl="node4" presStyleIdx="6" presStyleCnt="7"/>
      <dgm:spPr/>
    </dgm:pt>
    <dgm:pt modelId="{51A57F2B-33B3-467A-A3AD-523AA1318D37}" type="pres">
      <dgm:prSet presAssocID="{D17FE5D4-792D-44A9-9392-A57DAEFF4575}" presName="text4" presStyleLbl="fgAcc4" presStyleIdx="6" presStyleCnt="7">
        <dgm:presLayoutVars>
          <dgm:chPref val="3"/>
        </dgm:presLayoutVars>
      </dgm:prSet>
      <dgm:spPr/>
    </dgm:pt>
    <dgm:pt modelId="{2C8D71C8-7DB6-41D2-A9DC-8215A2B2F4D4}" type="pres">
      <dgm:prSet presAssocID="{D17FE5D4-792D-44A9-9392-A57DAEFF4575}" presName="hierChild5" presStyleCnt="0"/>
      <dgm:spPr/>
    </dgm:pt>
  </dgm:ptLst>
  <dgm:cxnLst>
    <dgm:cxn modelId="{873C3007-A16B-4DCE-B964-684A14AD9041}" type="presOf" srcId="{2F7F6568-1806-4DEE-AF32-A93B6FABE764}" destId="{0BF41E7C-1CF7-43FC-A0A5-AB1B2B5279B7}" srcOrd="0" destOrd="0" presId="urn:microsoft.com/office/officeart/2005/8/layout/hierarchy1"/>
    <dgm:cxn modelId="{9438F00C-1D54-4099-BC26-2AF6A46D08A5}" srcId="{D569A171-09F7-456E-AF17-90B1312F4D43}" destId="{74A966FF-EBDE-48D9-8A71-A7A7626AA687}" srcOrd="0" destOrd="0" parTransId="{7B41A6B7-74D7-4B0A-A37A-70E56CC6963E}" sibTransId="{2D536EF7-72DB-4BE2-9F78-B738DF9493B7}"/>
    <dgm:cxn modelId="{53106C12-560A-4BDD-8397-6802A5873859}" srcId="{4BDD4E8F-133F-4176-87CD-17A12078345F}" destId="{D17FE5D4-792D-44A9-9392-A57DAEFF4575}" srcOrd="1" destOrd="0" parTransId="{E411F425-F8DE-4308-85A5-629D6B1CEF5A}" sibTransId="{FA38B05F-B08C-43CA-AC6B-45E30CA931B8}"/>
    <dgm:cxn modelId="{F97F4D12-7C6E-4F22-BB28-5CDF16C026A8}" type="presOf" srcId="{74A966FF-EBDE-48D9-8A71-A7A7626AA687}" destId="{78F31E9E-6A62-4175-9F0D-DAB8EE3499A3}" srcOrd="0" destOrd="0" presId="urn:microsoft.com/office/officeart/2005/8/layout/hierarchy1"/>
    <dgm:cxn modelId="{67DB0613-8A65-43EF-A406-6C14691F7851}" type="presOf" srcId="{15C7AEB0-2A74-4409-95B3-D14A3B0DC639}" destId="{8BEB2679-FD3D-45AC-87E5-EEC4C2D4E6F8}" srcOrd="0" destOrd="0" presId="urn:microsoft.com/office/officeart/2005/8/layout/hierarchy1"/>
    <dgm:cxn modelId="{08648A17-C781-4492-A7A2-27B2278CA28A}" type="presOf" srcId="{D17FE5D4-792D-44A9-9392-A57DAEFF4575}" destId="{51A57F2B-33B3-467A-A3AD-523AA1318D37}" srcOrd="0" destOrd="0" presId="urn:microsoft.com/office/officeart/2005/8/layout/hierarchy1"/>
    <dgm:cxn modelId="{1FD98D19-417E-4043-A8C3-67002D2E8EA1}" srcId="{43F1F016-2677-4341-8A49-393A996E3360}" destId="{8440CCC3-61A8-4FBD-9205-81ADF57B9A84}" srcOrd="1" destOrd="0" parTransId="{3F9114A0-B546-4D87-9261-252EA632E2C7}" sibTransId="{1B7FF1E6-8E2B-4331-8614-3E2718FA44E4}"/>
    <dgm:cxn modelId="{8D79272A-7BF5-4A3D-9512-A5C1E16FD289}" type="presOf" srcId="{337ADD56-D900-4468-B28C-C77525BAEC19}" destId="{C5C7D7EF-54E6-410B-8259-7C471760C48A}" srcOrd="0" destOrd="0" presId="urn:microsoft.com/office/officeart/2005/8/layout/hierarchy1"/>
    <dgm:cxn modelId="{2F2B3C2D-3C2D-4672-A61D-4CDDDEFF164C}" type="presOf" srcId="{2289E0C6-0355-47EB-8325-7CC5632A3BF1}" destId="{67A63B8E-5C20-4328-89E7-C07BEF5DE2FE}" srcOrd="0" destOrd="0" presId="urn:microsoft.com/office/officeart/2005/8/layout/hierarchy1"/>
    <dgm:cxn modelId="{D140C82F-F22D-49B6-8D53-F28A598250CB}" type="presOf" srcId="{3F9114A0-B546-4D87-9261-252EA632E2C7}" destId="{1C51A870-277F-458C-AE85-071F8BD872D5}" srcOrd="0" destOrd="0" presId="urn:microsoft.com/office/officeart/2005/8/layout/hierarchy1"/>
    <dgm:cxn modelId="{BB8C1730-33A3-4F4B-AB80-426BC90C936A}" type="presOf" srcId="{D1799F62-070D-47CD-BE2E-32BB5EDD8ACE}" destId="{39BE9E94-0E03-4344-82C2-A81727D57D8D}" srcOrd="0" destOrd="0" presId="urn:microsoft.com/office/officeart/2005/8/layout/hierarchy1"/>
    <dgm:cxn modelId="{B77E4635-A567-410F-9960-D402194E0FD9}" type="presOf" srcId="{B99BC225-BBD2-4E0C-BE2B-878A49390A4D}" destId="{27A14A51-5660-4784-807A-2D3A609D59C2}" srcOrd="0" destOrd="0" presId="urn:microsoft.com/office/officeart/2005/8/layout/hierarchy1"/>
    <dgm:cxn modelId="{739E655C-CF13-4730-AB8D-4E12264A62F4}" type="presOf" srcId="{9BBD0F6F-D7D5-4487-9143-E7F8FA3A5F86}" destId="{2C382A15-C770-4F4E-A48C-2D7070110ACB}" srcOrd="0" destOrd="0" presId="urn:microsoft.com/office/officeart/2005/8/layout/hierarchy1"/>
    <dgm:cxn modelId="{C3E3C95E-0AD8-4894-8E34-2A193783FD69}" type="presOf" srcId="{094F1997-106E-4CC3-AFCE-DCC2CFF1E694}" destId="{1CA732B0-5B67-4E2B-A848-45F823BE5A8E}" srcOrd="0" destOrd="0" presId="urn:microsoft.com/office/officeart/2005/8/layout/hierarchy1"/>
    <dgm:cxn modelId="{E2AB1743-E17E-46ED-9BF4-50FCAE3D08ED}" srcId="{BCD6E208-2113-4F47-9D8A-EA7CF458D220}" destId="{4BDD4E8F-133F-4176-87CD-17A12078345F}" srcOrd="0" destOrd="0" parTransId="{D27A9063-F53D-4769-BFE4-9C651BE88D67}" sibTransId="{134BE414-89D1-43C3-936D-E42274DF962D}"/>
    <dgm:cxn modelId="{713B7464-F26E-4A82-8A56-B70745D2A2FC}" type="presOf" srcId="{8440CCC3-61A8-4FBD-9205-81ADF57B9A84}" destId="{44788C1B-E716-4778-9F94-F7B60D319F2A}" srcOrd="0" destOrd="0" presId="urn:microsoft.com/office/officeart/2005/8/layout/hierarchy1"/>
    <dgm:cxn modelId="{76DF1A45-0FB8-4A23-9B24-358946F38800}" type="presOf" srcId="{B9DEBD83-D5E6-4B06-AC88-20512A10EA5B}" destId="{E69FB5EA-2538-488B-A67B-E906BDE4A40A}" srcOrd="0" destOrd="0" presId="urn:microsoft.com/office/officeart/2005/8/layout/hierarchy1"/>
    <dgm:cxn modelId="{9613A646-7580-4C8D-8AE4-3E4F4F0C7AA3}" srcId="{96197605-2B68-4B06-B5AE-B57A3B609065}" destId="{3A8AFFCC-666D-4E34-AE5F-5E03295B169A}" srcOrd="0" destOrd="0" parTransId="{337ADD56-D900-4468-B28C-C77525BAEC19}" sibTransId="{714069B3-28C0-42CE-B3DA-D12BF32E27B4}"/>
    <dgm:cxn modelId="{73E8B648-167B-4C0E-AF34-472B49630070}" srcId="{74A966FF-EBDE-48D9-8A71-A7A7626AA687}" destId="{43F1F016-2677-4341-8A49-393A996E3360}" srcOrd="0" destOrd="0" parTransId="{094F1997-106E-4CC3-AFCE-DCC2CFF1E694}" sibTransId="{E1E38CFF-82AC-44AE-B3A1-76579BB55F1A}"/>
    <dgm:cxn modelId="{B17C4674-2482-4A04-813C-789C0FE53F0F}" srcId="{077B0C48-5EC4-4314-8336-A60B86AAA485}" destId="{96197605-2B68-4B06-B5AE-B57A3B609065}" srcOrd="1" destOrd="0" parTransId="{B276CB1E-8AD7-445A-A9CF-A255FCE3E41D}" sibTransId="{37C53BD1-020B-4DAB-91E2-8BA07CE997ED}"/>
    <dgm:cxn modelId="{EEB7EC54-A818-4937-8928-5EEF5693D5CC}" type="presOf" srcId="{96197605-2B68-4B06-B5AE-B57A3B609065}" destId="{DCAEA54D-E7F5-4EEA-B6B7-941686AD559F}" srcOrd="0" destOrd="0" presId="urn:microsoft.com/office/officeart/2005/8/layout/hierarchy1"/>
    <dgm:cxn modelId="{649F6675-EA9F-46A1-B82E-7962ACB0CF0B}" type="presOf" srcId="{4BDD4E8F-133F-4176-87CD-17A12078345F}" destId="{0B4FB753-EEA8-4253-B011-CDA5D183865F}" srcOrd="0" destOrd="0" presId="urn:microsoft.com/office/officeart/2005/8/layout/hierarchy1"/>
    <dgm:cxn modelId="{766B6A55-04D1-478E-A5EA-A15FB27D4B65}" srcId="{2F12E6D2-2057-4092-AF30-413159CCF25F}" destId="{D569A171-09F7-456E-AF17-90B1312F4D43}" srcOrd="0" destOrd="0" parTransId="{03D24C66-78AE-4AD1-A5BE-43935FDB9ECB}" sibTransId="{6AB2C6F9-4358-4815-AAE8-0CA7C1F6B637}"/>
    <dgm:cxn modelId="{F1B94077-D126-4578-BE08-ADA55F895C48}" type="presOf" srcId="{077B0C48-5EC4-4314-8336-A60B86AAA485}" destId="{370ECD94-8FF1-4AE7-9285-FCCD8B95613D}" srcOrd="0" destOrd="0" presId="urn:microsoft.com/office/officeart/2005/8/layout/hierarchy1"/>
    <dgm:cxn modelId="{8FFF1F7A-2382-4679-8E07-5E8F7A31A9C2}" srcId="{077B0C48-5EC4-4314-8336-A60B86AAA485}" destId="{D1799F62-070D-47CD-BE2E-32BB5EDD8ACE}" srcOrd="0" destOrd="0" parTransId="{B99BC225-BBD2-4E0C-BE2B-878A49390A4D}" sibTransId="{74650698-DA87-451F-AFC1-7DC8D8F42DDF}"/>
    <dgm:cxn modelId="{AD046E89-3A85-4BA6-B7B9-E91125DB8EB2}" type="presOf" srcId="{43F1F016-2677-4341-8A49-393A996E3360}" destId="{9325E472-F5D0-4290-A0D2-57A669F4198A}" srcOrd="0" destOrd="0" presId="urn:microsoft.com/office/officeart/2005/8/layout/hierarchy1"/>
    <dgm:cxn modelId="{6F89C48B-3BD4-45C8-8E6E-80894E453664}" srcId="{43F1F016-2677-4341-8A49-393A996E3360}" destId="{15C7AEB0-2A74-4409-95B3-D14A3B0DC639}" srcOrd="0" destOrd="0" parTransId="{2F7F6568-1806-4DEE-AF32-A93B6FABE764}" sibTransId="{5FBD16FB-5618-49FD-A488-81397717EBFA}"/>
    <dgm:cxn modelId="{A77CB48C-9992-4D15-AAF2-A284FC56FEF8}" type="presOf" srcId="{753B783C-8286-4330-A4E2-5FDB6AF02CD7}" destId="{03A2E7F7-9E5F-4D3A-A4FA-E0F15C9A9FF0}" srcOrd="0" destOrd="0" presId="urn:microsoft.com/office/officeart/2005/8/layout/hierarchy1"/>
    <dgm:cxn modelId="{82811691-2B24-4778-B0DA-D52072CBE956}" type="presOf" srcId="{7B41A6B7-74D7-4B0A-A37A-70E56CC6963E}" destId="{C458D664-91B9-4829-8FEF-BEC9EEDC3F20}" srcOrd="0" destOrd="0" presId="urn:microsoft.com/office/officeart/2005/8/layout/hierarchy1"/>
    <dgm:cxn modelId="{4C2B149A-BEC6-4DCB-9A48-2B4CFAB8EDB6}" type="presOf" srcId="{D27A9063-F53D-4769-BFE4-9C651BE88D67}" destId="{217C6F5B-C959-4203-8795-CFB245E72CE0}" srcOrd="0" destOrd="0" presId="urn:microsoft.com/office/officeart/2005/8/layout/hierarchy1"/>
    <dgm:cxn modelId="{6682569E-64D2-485A-87B6-3A2908839733}" srcId="{D1799F62-070D-47CD-BE2E-32BB5EDD8ACE}" destId="{2289E0C6-0355-47EB-8325-7CC5632A3BF1}" srcOrd="1" destOrd="0" parTransId="{F0ACF4F7-BEB1-4CE6-9AE8-9D1FA088CCA8}" sibTransId="{0C269C58-ECF0-4EE6-9750-BB1012AC0E5C}"/>
    <dgm:cxn modelId="{764C6AA8-554B-40E9-8AE2-86BBD30FF090}" srcId="{D569A171-09F7-456E-AF17-90B1312F4D43}" destId="{BCD6E208-2113-4F47-9D8A-EA7CF458D220}" srcOrd="2" destOrd="0" parTransId="{753B783C-8286-4330-A4E2-5FDB6AF02CD7}" sibTransId="{E1673BCB-3D93-4348-A54D-D5D6E7E43997}"/>
    <dgm:cxn modelId="{697394AF-3ED6-46C5-A390-056B46DD72B9}" srcId="{D1799F62-070D-47CD-BE2E-32BB5EDD8ACE}" destId="{B9DEBD83-D5E6-4B06-AC88-20512A10EA5B}" srcOrd="0" destOrd="0" parTransId="{F4CCC519-D3E4-4CE1-B4F8-F0AC492B53E7}" sibTransId="{55E96D58-FDF2-4483-9F76-5081A38DF3B1}"/>
    <dgm:cxn modelId="{757D9EAF-E02E-463E-8F98-71F63EB827B8}" type="presOf" srcId="{2F12E6D2-2057-4092-AF30-413159CCF25F}" destId="{65E2F723-1758-4EC4-898C-0B7FD2CFFE5F}" srcOrd="0" destOrd="0" presId="urn:microsoft.com/office/officeart/2005/8/layout/hierarchy1"/>
    <dgm:cxn modelId="{9376B3C2-5290-4760-90B7-EB2B94DC936E}" srcId="{D569A171-09F7-456E-AF17-90B1312F4D43}" destId="{077B0C48-5EC4-4314-8336-A60B86AAA485}" srcOrd="1" destOrd="0" parTransId="{CC84D2A8-594E-47BE-80DC-9B041E682D0A}" sibTransId="{DB5953F1-2787-4318-97BB-2B0E6FF0D880}"/>
    <dgm:cxn modelId="{715423C8-F64A-42F0-90CF-1DE8B3F8ED58}" srcId="{4BDD4E8F-133F-4176-87CD-17A12078345F}" destId="{22E4ABAF-EB8B-4E76-93BF-8E391069451B}" srcOrd="0" destOrd="0" parTransId="{9BBD0F6F-D7D5-4487-9143-E7F8FA3A5F86}" sibTransId="{0ED33F00-63AB-434D-800B-6C5EFB3EC524}"/>
    <dgm:cxn modelId="{3A2F9DCE-1D56-44E1-BE2B-51BA9472CA5A}" type="presOf" srcId="{D569A171-09F7-456E-AF17-90B1312F4D43}" destId="{CD09DC2C-CA32-49F6-8A8C-3D083CC49486}" srcOrd="0" destOrd="0" presId="urn:microsoft.com/office/officeart/2005/8/layout/hierarchy1"/>
    <dgm:cxn modelId="{C1616ECF-6B4C-452C-A1C1-7C7D680E5E53}" type="presOf" srcId="{E411F425-F8DE-4308-85A5-629D6B1CEF5A}" destId="{C9821DAB-DA4B-43BD-B818-EDDA693070D0}" srcOrd="0" destOrd="0" presId="urn:microsoft.com/office/officeart/2005/8/layout/hierarchy1"/>
    <dgm:cxn modelId="{A82979CF-EE5B-4E01-842F-DBAC2BD3424E}" type="presOf" srcId="{F4CCC519-D3E4-4CE1-B4F8-F0AC492B53E7}" destId="{20D4B063-AC51-4072-84BE-390ABA7F2198}" srcOrd="0" destOrd="0" presId="urn:microsoft.com/office/officeart/2005/8/layout/hierarchy1"/>
    <dgm:cxn modelId="{0D8DB8D2-E62A-4584-9DF5-EBC9702968E9}" type="presOf" srcId="{F0ACF4F7-BEB1-4CE6-9AE8-9D1FA088CCA8}" destId="{6C494B61-94A6-48EF-BAB2-35A2E95C900F}" srcOrd="0" destOrd="0" presId="urn:microsoft.com/office/officeart/2005/8/layout/hierarchy1"/>
    <dgm:cxn modelId="{5E1EEEE0-C99F-4881-9D2A-3743BBF5D6D6}" type="presOf" srcId="{BCD6E208-2113-4F47-9D8A-EA7CF458D220}" destId="{B17C865A-9B9A-4042-A556-295B6CDAAA68}" srcOrd="0" destOrd="0" presId="urn:microsoft.com/office/officeart/2005/8/layout/hierarchy1"/>
    <dgm:cxn modelId="{07466BE2-2C59-472B-B124-9D20EA1D1E81}" type="presOf" srcId="{3A8AFFCC-666D-4E34-AE5F-5E03295B169A}" destId="{9D0956E5-A845-485E-8371-CB097FE3BA50}" srcOrd="0" destOrd="0" presId="urn:microsoft.com/office/officeart/2005/8/layout/hierarchy1"/>
    <dgm:cxn modelId="{11E837F4-30A4-442A-8140-8C5C705E6C5E}" type="presOf" srcId="{B276CB1E-8AD7-445A-A9CF-A255FCE3E41D}" destId="{67D93236-BFB4-40B1-97B7-54B167CC0657}" srcOrd="0" destOrd="0" presId="urn:microsoft.com/office/officeart/2005/8/layout/hierarchy1"/>
    <dgm:cxn modelId="{78712BF7-DF9E-4A66-AB31-1079B11B264B}" type="presOf" srcId="{22E4ABAF-EB8B-4E76-93BF-8E391069451B}" destId="{7A3FBB1D-8DBA-4E55-8930-56274C98C50E}" srcOrd="0" destOrd="0" presId="urn:microsoft.com/office/officeart/2005/8/layout/hierarchy1"/>
    <dgm:cxn modelId="{D84348F7-BBA0-4CEB-B731-7453E5A9B0F7}" type="presOf" srcId="{CC84D2A8-594E-47BE-80DC-9B041E682D0A}" destId="{0EC62BA7-0576-4D47-A181-F9B9EDB29533}" srcOrd="0" destOrd="0" presId="urn:microsoft.com/office/officeart/2005/8/layout/hierarchy1"/>
    <dgm:cxn modelId="{4439129A-67F0-459F-87DB-71A55D60E0B3}" type="presParOf" srcId="{65E2F723-1758-4EC4-898C-0B7FD2CFFE5F}" destId="{D538EEDC-77F8-443E-AC80-3F02E710BFF9}" srcOrd="0" destOrd="0" presId="urn:microsoft.com/office/officeart/2005/8/layout/hierarchy1"/>
    <dgm:cxn modelId="{148113B0-F861-45F3-9CF1-32722D9D11AA}" type="presParOf" srcId="{D538EEDC-77F8-443E-AC80-3F02E710BFF9}" destId="{463C7749-C09F-41AF-A91C-1CCAB5A80174}" srcOrd="0" destOrd="0" presId="urn:microsoft.com/office/officeart/2005/8/layout/hierarchy1"/>
    <dgm:cxn modelId="{3F028ACE-4E4F-4553-974B-B7EBCE7E5AAF}" type="presParOf" srcId="{463C7749-C09F-41AF-A91C-1CCAB5A80174}" destId="{F81BFE59-A490-4E9E-AA36-4072F4D4405E}" srcOrd="0" destOrd="0" presId="urn:microsoft.com/office/officeart/2005/8/layout/hierarchy1"/>
    <dgm:cxn modelId="{D0DC2B06-B6EC-418F-BE2D-D8EC9EE405E5}" type="presParOf" srcId="{463C7749-C09F-41AF-A91C-1CCAB5A80174}" destId="{CD09DC2C-CA32-49F6-8A8C-3D083CC49486}" srcOrd="1" destOrd="0" presId="urn:microsoft.com/office/officeart/2005/8/layout/hierarchy1"/>
    <dgm:cxn modelId="{C019C23D-E8D1-4BA1-BEF6-39BD21C5B41A}" type="presParOf" srcId="{D538EEDC-77F8-443E-AC80-3F02E710BFF9}" destId="{3885EFA6-B116-43F4-B7E6-0F1D7B817094}" srcOrd="1" destOrd="0" presId="urn:microsoft.com/office/officeart/2005/8/layout/hierarchy1"/>
    <dgm:cxn modelId="{949DCD7A-3CD0-4764-86EE-4CC88857CDD2}" type="presParOf" srcId="{3885EFA6-B116-43F4-B7E6-0F1D7B817094}" destId="{C458D664-91B9-4829-8FEF-BEC9EEDC3F20}" srcOrd="0" destOrd="0" presId="urn:microsoft.com/office/officeart/2005/8/layout/hierarchy1"/>
    <dgm:cxn modelId="{E3CF175B-D47D-42A9-A275-460BDCC1282C}" type="presParOf" srcId="{3885EFA6-B116-43F4-B7E6-0F1D7B817094}" destId="{67118A9A-D6E3-4559-BCC5-5CFE74F61939}" srcOrd="1" destOrd="0" presId="urn:microsoft.com/office/officeart/2005/8/layout/hierarchy1"/>
    <dgm:cxn modelId="{0A8F3DF5-BADA-4D82-97AB-AA339422FC14}" type="presParOf" srcId="{67118A9A-D6E3-4559-BCC5-5CFE74F61939}" destId="{102050BB-1734-426D-9BD3-D34721FBBFA8}" srcOrd="0" destOrd="0" presId="urn:microsoft.com/office/officeart/2005/8/layout/hierarchy1"/>
    <dgm:cxn modelId="{F281B2E3-ED4D-4CEC-BF1C-130F62387259}" type="presParOf" srcId="{102050BB-1734-426D-9BD3-D34721FBBFA8}" destId="{00EBF075-FB21-48EB-BDF6-1BC8595BAC68}" srcOrd="0" destOrd="0" presId="urn:microsoft.com/office/officeart/2005/8/layout/hierarchy1"/>
    <dgm:cxn modelId="{A4CF3709-E7FF-4C6E-AD48-9AC4D06339E0}" type="presParOf" srcId="{102050BB-1734-426D-9BD3-D34721FBBFA8}" destId="{78F31E9E-6A62-4175-9F0D-DAB8EE3499A3}" srcOrd="1" destOrd="0" presId="urn:microsoft.com/office/officeart/2005/8/layout/hierarchy1"/>
    <dgm:cxn modelId="{DFC2BAEB-092D-4E0B-8A20-2C3AF001DD1E}" type="presParOf" srcId="{67118A9A-D6E3-4559-BCC5-5CFE74F61939}" destId="{9170F75F-295E-42BE-9B4F-DDE8B055EE54}" srcOrd="1" destOrd="0" presId="urn:microsoft.com/office/officeart/2005/8/layout/hierarchy1"/>
    <dgm:cxn modelId="{51761B7A-6BA4-4589-A884-79E62B14C05F}" type="presParOf" srcId="{9170F75F-295E-42BE-9B4F-DDE8B055EE54}" destId="{1CA732B0-5B67-4E2B-A848-45F823BE5A8E}" srcOrd="0" destOrd="0" presId="urn:microsoft.com/office/officeart/2005/8/layout/hierarchy1"/>
    <dgm:cxn modelId="{75EF63BB-03B1-4AD4-AD2B-B0A3B87772C4}" type="presParOf" srcId="{9170F75F-295E-42BE-9B4F-DDE8B055EE54}" destId="{ED508D15-FFC0-4228-B039-BF638F0241F1}" srcOrd="1" destOrd="0" presId="urn:microsoft.com/office/officeart/2005/8/layout/hierarchy1"/>
    <dgm:cxn modelId="{FF063748-9CFC-44B1-8E56-5B8F510AF61B}" type="presParOf" srcId="{ED508D15-FFC0-4228-B039-BF638F0241F1}" destId="{160832B5-6704-493D-A261-729181F44F9F}" srcOrd="0" destOrd="0" presId="urn:microsoft.com/office/officeart/2005/8/layout/hierarchy1"/>
    <dgm:cxn modelId="{FD62A50D-B2BF-4D2E-99FC-C7417F6E0D12}" type="presParOf" srcId="{160832B5-6704-493D-A261-729181F44F9F}" destId="{58DFDFC4-6816-4FD0-BF40-9271D0C9BD47}" srcOrd="0" destOrd="0" presId="urn:microsoft.com/office/officeart/2005/8/layout/hierarchy1"/>
    <dgm:cxn modelId="{FD76E405-B6E6-4354-8F29-24771E59A09F}" type="presParOf" srcId="{160832B5-6704-493D-A261-729181F44F9F}" destId="{9325E472-F5D0-4290-A0D2-57A669F4198A}" srcOrd="1" destOrd="0" presId="urn:microsoft.com/office/officeart/2005/8/layout/hierarchy1"/>
    <dgm:cxn modelId="{F1D232E3-4149-42E7-8C71-27ECE87312D9}" type="presParOf" srcId="{ED508D15-FFC0-4228-B039-BF638F0241F1}" destId="{87D7A77D-C272-4131-8E40-7061638EC43F}" srcOrd="1" destOrd="0" presId="urn:microsoft.com/office/officeart/2005/8/layout/hierarchy1"/>
    <dgm:cxn modelId="{44E2B3F0-F5F7-4735-BDFB-840A09A130C3}" type="presParOf" srcId="{87D7A77D-C272-4131-8E40-7061638EC43F}" destId="{0BF41E7C-1CF7-43FC-A0A5-AB1B2B5279B7}" srcOrd="0" destOrd="0" presId="urn:microsoft.com/office/officeart/2005/8/layout/hierarchy1"/>
    <dgm:cxn modelId="{9184E5CE-C57C-43F4-A39E-D645FA9EBFAE}" type="presParOf" srcId="{87D7A77D-C272-4131-8E40-7061638EC43F}" destId="{DAD7685F-4A5B-4424-A148-B111D9E598D1}" srcOrd="1" destOrd="0" presId="urn:microsoft.com/office/officeart/2005/8/layout/hierarchy1"/>
    <dgm:cxn modelId="{93116C2B-1B66-4CCF-92AF-B3DC81C2B010}" type="presParOf" srcId="{DAD7685F-4A5B-4424-A148-B111D9E598D1}" destId="{FFFD6E0E-072D-47F5-8985-3C0C594730CD}" srcOrd="0" destOrd="0" presId="urn:microsoft.com/office/officeart/2005/8/layout/hierarchy1"/>
    <dgm:cxn modelId="{351ED39B-8039-48DF-BA98-A250BB775A69}" type="presParOf" srcId="{FFFD6E0E-072D-47F5-8985-3C0C594730CD}" destId="{16193514-8FAB-4F13-AE5F-773283DF7D43}" srcOrd="0" destOrd="0" presId="urn:microsoft.com/office/officeart/2005/8/layout/hierarchy1"/>
    <dgm:cxn modelId="{0F37421C-18C5-4D2E-BD0E-04824737E256}" type="presParOf" srcId="{FFFD6E0E-072D-47F5-8985-3C0C594730CD}" destId="{8BEB2679-FD3D-45AC-87E5-EEC4C2D4E6F8}" srcOrd="1" destOrd="0" presId="urn:microsoft.com/office/officeart/2005/8/layout/hierarchy1"/>
    <dgm:cxn modelId="{C3C23CDB-C9BE-43A8-A1B7-98702141C5F4}" type="presParOf" srcId="{DAD7685F-4A5B-4424-A148-B111D9E598D1}" destId="{61034C27-3B7B-43B2-B758-2E20874396E3}" srcOrd="1" destOrd="0" presId="urn:microsoft.com/office/officeart/2005/8/layout/hierarchy1"/>
    <dgm:cxn modelId="{69ECDA7A-CF83-44FE-BD93-F239F707A4C4}" type="presParOf" srcId="{87D7A77D-C272-4131-8E40-7061638EC43F}" destId="{1C51A870-277F-458C-AE85-071F8BD872D5}" srcOrd="2" destOrd="0" presId="urn:microsoft.com/office/officeart/2005/8/layout/hierarchy1"/>
    <dgm:cxn modelId="{87A8B6B9-AEDB-4920-B993-62413E8C4927}" type="presParOf" srcId="{87D7A77D-C272-4131-8E40-7061638EC43F}" destId="{3C03D805-DCD8-4B8B-8D20-4054937617E5}" srcOrd="3" destOrd="0" presId="urn:microsoft.com/office/officeart/2005/8/layout/hierarchy1"/>
    <dgm:cxn modelId="{985C80C2-2E18-4E1F-BFDC-6FCFC1FCDEBF}" type="presParOf" srcId="{3C03D805-DCD8-4B8B-8D20-4054937617E5}" destId="{6070BF7D-0CC6-4669-8FC3-9E952F99BF5D}" srcOrd="0" destOrd="0" presId="urn:microsoft.com/office/officeart/2005/8/layout/hierarchy1"/>
    <dgm:cxn modelId="{6F06E902-C5AF-4B40-A1D4-DF11D39CE07D}" type="presParOf" srcId="{6070BF7D-0CC6-4669-8FC3-9E952F99BF5D}" destId="{86C72CFA-B996-423E-BAC7-5EFEE11AF24B}" srcOrd="0" destOrd="0" presId="urn:microsoft.com/office/officeart/2005/8/layout/hierarchy1"/>
    <dgm:cxn modelId="{5262BC9E-4506-4E86-ABAD-224A0E1767BE}" type="presParOf" srcId="{6070BF7D-0CC6-4669-8FC3-9E952F99BF5D}" destId="{44788C1B-E716-4778-9F94-F7B60D319F2A}" srcOrd="1" destOrd="0" presId="urn:microsoft.com/office/officeart/2005/8/layout/hierarchy1"/>
    <dgm:cxn modelId="{C1A83046-1B34-4F4D-A9CC-42F69E66CA0B}" type="presParOf" srcId="{3C03D805-DCD8-4B8B-8D20-4054937617E5}" destId="{1008B841-B8B4-4435-A910-682E44B437C1}" srcOrd="1" destOrd="0" presId="urn:microsoft.com/office/officeart/2005/8/layout/hierarchy1"/>
    <dgm:cxn modelId="{BB9D6058-6DB8-4B4D-B437-BACDC75EF7FD}" type="presParOf" srcId="{3885EFA6-B116-43F4-B7E6-0F1D7B817094}" destId="{0EC62BA7-0576-4D47-A181-F9B9EDB29533}" srcOrd="2" destOrd="0" presId="urn:microsoft.com/office/officeart/2005/8/layout/hierarchy1"/>
    <dgm:cxn modelId="{9CB9282C-32FF-489E-BB54-434203DEA5EE}" type="presParOf" srcId="{3885EFA6-B116-43F4-B7E6-0F1D7B817094}" destId="{1605B0F8-86AA-4F3B-B021-2B603D23DC99}" srcOrd="3" destOrd="0" presId="urn:microsoft.com/office/officeart/2005/8/layout/hierarchy1"/>
    <dgm:cxn modelId="{8BFFFDCF-CD21-4D4B-A96A-5D84C06AEAED}" type="presParOf" srcId="{1605B0F8-86AA-4F3B-B021-2B603D23DC99}" destId="{F6B74320-0D3C-411A-929D-CA8787C6D85F}" srcOrd="0" destOrd="0" presId="urn:microsoft.com/office/officeart/2005/8/layout/hierarchy1"/>
    <dgm:cxn modelId="{596834E7-44BF-4C4F-B6A2-B02AB0F7B1B4}" type="presParOf" srcId="{F6B74320-0D3C-411A-929D-CA8787C6D85F}" destId="{40D512D9-0515-4A62-AC84-10E8DBEF3599}" srcOrd="0" destOrd="0" presId="urn:microsoft.com/office/officeart/2005/8/layout/hierarchy1"/>
    <dgm:cxn modelId="{DF4D7684-8D40-47FE-BCE2-79C228F6D0C7}" type="presParOf" srcId="{F6B74320-0D3C-411A-929D-CA8787C6D85F}" destId="{370ECD94-8FF1-4AE7-9285-FCCD8B95613D}" srcOrd="1" destOrd="0" presId="urn:microsoft.com/office/officeart/2005/8/layout/hierarchy1"/>
    <dgm:cxn modelId="{B32993ED-CEEC-4620-9BDA-41EBD73D70D2}" type="presParOf" srcId="{1605B0F8-86AA-4F3B-B021-2B603D23DC99}" destId="{CED1D18D-14A0-4069-9D6F-0A9D5403C518}" srcOrd="1" destOrd="0" presId="urn:microsoft.com/office/officeart/2005/8/layout/hierarchy1"/>
    <dgm:cxn modelId="{62B27D6B-A32C-400D-9B54-5E4FA7E59560}" type="presParOf" srcId="{CED1D18D-14A0-4069-9D6F-0A9D5403C518}" destId="{27A14A51-5660-4784-807A-2D3A609D59C2}" srcOrd="0" destOrd="0" presId="urn:microsoft.com/office/officeart/2005/8/layout/hierarchy1"/>
    <dgm:cxn modelId="{28863A59-9651-4034-8311-9502CDCB8364}" type="presParOf" srcId="{CED1D18D-14A0-4069-9D6F-0A9D5403C518}" destId="{D15AB92E-7467-4F2A-98B2-1296070D7370}" srcOrd="1" destOrd="0" presId="urn:microsoft.com/office/officeart/2005/8/layout/hierarchy1"/>
    <dgm:cxn modelId="{2EEF0CAC-0E1A-49C7-AD06-9F52E7CA1A8E}" type="presParOf" srcId="{D15AB92E-7467-4F2A-98B2-1296070D7370}" destId="{E9375459-3E13-4CC9-9C15-F0B55170985D}" srcOrd="0" destOrd="0" presId="urn:microsoft.com/office/officeart/2005/8/layout/hierarchy1"/>
    <dgm:cxn modelId="{8C771C13-355E-44EC-BCEA-ABFB4FA9C810}" type="presParOf" srcId="{E9375459-3E13-4CC9-9C15-F0B55170985D}" destId="{D293A8AE-1C89-4BC9-ABC9-AE7BF768AE63}" srcOrd="0" destOrd="0" presId="urn:microsoft.com/office/officeart/2005/8/layout/hierarchy1"/>
    <dgm:cxn modelId="{A1519EE1-11E5-477E-9535-0632F014D37F}" type="presParOf" srcId="{E9375459-3E13-4CC9-9C15-F0B55170985D}" destId="{39BE9E94-0E03-4344-82C2-A81727D57D8D}" srcOrd="1" destOrd="0" presId="urn:microsoft.com/office/officeart/2005/8/layout/hierarchy1"/>
    <dgm:cxn modelId="{91C179F5-85EB-42B0-91F8-FE230D63CC4A}" type="presParOf" srcId="{D15AB92E-7467-4F2A-98B2-1296070D7370}" destId="{964CDE8C-CDBD-4D98-9CC5-15A5B40BC314}" srcOrd="1" destOrd="0" presId="urn:microsoft.com/office/officeart/2005/8/layout/hierarchy1"/>
    <dgm:cxn modelId="{54AA316B-386E-486A-B10F-65F45FA2F87D}" type="presParOf" srcId="{964CDE8C-CDBD-4D98-9CC5-15A5B40BC314}" destId="{20D4B063-AC51-4072-84BE-390ABA7F2198}" srcOrd="0" destOrd="0" presId="urn:microsoft.com/office/officeart/2005/8/layout/hierarchy1"/>
    <dgm:cxn modelId="{A4F2FED3-3DC4-4882-B150-A955EF224806}" type="presParOf" srcId="{964CDE8C-CDBD-4D98-9CC5-15A5B40BC314}" destId="{38A870A2-A54B-475F-8870-8979035A5D34}" srcOrd="1" destOrd="0" presId="urn:microsoft.com/office/officeart/2005/8/layout/hierarchy1"/>
    <dgm:cxn modelId="{28B1FBA0-3DD2-47E0-B9F9-74A54615F4EB}" type="presParOf" srcId="{38A870A2-A54B-475F-8870-8979035A5D34}" destId="{E7C5D7E2-416D-4613-A08C-A0D75F551567}" srcOrd="0" destOrd="0" presId="urn:microsoft.com/office/officeart/2005/8/layout/hierarchy1"/>
    <dgm:cxn modelId="{73903068-B53E-4913-BE78-878102969AE7}" type="presParOf" srcId="{E7C5D7E2-416D-4613-A08C-A0D75F551567}" destId="{B1519C5E-B68C-4FAF-AC86-A7237E1FDC3D}" srcOrd="0" destOrd="0" presId="urn:microsoft.com/office/officeart/2005/8/layout/hierarchy1"/>
    <dgm:cxn modelId="{CB4D8231-7642-4761-9613-4EBA5B03D682}" type="presParOf" srcId="{E7C5D7E2-416D-4613-A08C-A0D75F551567}" destId="{E69FB5EA-2538-488B-A67B-E906BDE4A40A}" srcOrd="1" destOrd="0" presId="urn:microsoft.com/office/officeart/2005/8/layout/hierarchy1"/>
    <dgm:cxn modelId="{78F32BD5-398E-413F-9011-F04F139BDB71}" type="presParOf" srcId="{38A870A2-A54B-475F-8870-8979035A5D34}" destId="{D3F7D381-E814-4EFE-BBEF-1C4C4B0922E2}" srcOrd="1" destOrd="0" presId="urn:microsoft.com/office/officeart/2005/8/layout/hierarchy1"/>
    <dgm:cxn modelId="{9F47CD24-D1DE-4E27-8689-9B3B219BBA96}" type="presParOf" srcId="{964CDE8C-CDBD-4D98-9CC5-15A5B40BC314}" destId="{6C494B61-94A6-48EF-BAB2-35A2E95C900F}" srcOrd="2" destOrd="0" presId="urn:microsoft.com/office/officeart/2005/8/layout/hierarchy1"/>
    <dgm:cxn modelId="{1DD6C2EB-23B7-4B03-A06D-2FD32ADC4777}" type="presParOf" srcId="{964CDE8C-CDBD-4D98-9CC5-15A5B40BC314}" destId="{FECC7B8E-5156-41A2-BCFF-D89415AD8039}" srcOrd="3" destOrd="0" presId="urn:microsoft.com/office/officeart/2005/8/layout/hierarchy1"/>
    <dgm:cxn modelId="{3448D9C6-A80F-4DB0-9817-B1C436A4BA41}" type="presParOf" srcId="{FECC7B8E-5156-41A2-BCFF-D89415AD8039}" destId="{B605D966-A8CE-4D5A-AF26-E992DD92A0D6}" srcOrd="0" destOrd="0" presId="urn:microsoft.com/office/officeart/2005/8/layout/hierarchy1"/>
    <dgm:cxn modelId="{7D838BBA-F350-4AF9-AF81-59CF36928574}" type="presParOf" srcId="{B605D966-A8CE-4D5A-AF26-E992DD92A0D6}" destId="{2FE935F4-849F-49DF-92AA-88CB6C306130}" srcOrd="0" destOrd="0" presId="urn:microsoft.com/office/officeart/2005/8/layout/hierarchy1"/>
    <dgm:cxn modelId="{89F10F83-FD10-4534-9BCC-A66AC15CD424}" type="presParOf" srcId="{B605D966-A8CE-4D5A-AF26-E992DD92A0D6}" destId="{67A63B8E-5C20-4328-89E7-C07BEF5DE2FE}" srcOrd="1" destOrd="0" presId="urn:microsoft.com/office/officeart/2005/8/layout/hierarchy1"/>
    <dgm:cxn modelId="{A0112814-B7D9-4816-8773-24BF702EE761}" type="presParOf" srcId="{FECC7B8E-5156-41A2-BCFF-D89415AD8039}" destId="{65646B4F-40DF-4F16-BE45-4695DFE4DC52}" srcOrd="1" destOrd="0" presId="urn:microsoft.com/office/officeart/2005/8/layout/hierarchy1"/>
    <dgm:cxn modelId="{12BDC22E-5E41-4EDF-87F3-8D96D29B0191}" type="presParOf" srcId="{CED1D18D-14A0-4069-9D6F-0A9D5403C518}" destId="{67D93236-BFB4-40B1-97B7-54B167CC0657}" srcOrd="2" destOrd="0" presId="urn:microsoft.com/office/officeart/2005/8/layout/hierarchy1"/>
    <dgm:cxn modelId="{0BAAD548-E0DA-4F78-81B1-05355B654B6B}" type="presParOf" srcId="{CED1D18D-14A0-4069-9D6F-0A9D5403C518}" destId="{99E24C0D-1740-4AAB-BFBD-420A9F0F53B7}" srcOrd="3" destOrd="0" presId="urn:microsoft.com/office/officeart/2005/8/layout/hierarchy1"/>
    <dgm:cxn modelId="{08600224-6C4A-4B77-90FE-EBFEE372A2A0}" type="presParOf" srcId="{99E24C0D-1740-4AAB-BFBD-420A9F0F53B7}" destId="{6FFD1769-815A-416C-A24A-8C128A6AC92D}" srcOrd="0" destOrd="0" presId="urn:microsoft.com/office/officeart/2005/8/layout/hierarchy1"/>
    <dgm:cxn modelId="{A84C15B1-19A2-47D4-8959-C58318285EF5}" type="presParOf" srcId="{6FFD1769-815A-416C-A24A-8C128A6AC92D}" destId="{C7ED9A41-185A-44DA-93ED-989CDB9E1A31}" srcOrd="0" destOrd="0" presId="urn:microsoft.com/office/officeart/2005/8/layout/hierarchy1"/>
    <dgm:cxn modelId="{35E1F827-94DE-43C5-8F90-55920CA6083A}" type="presParOf" srcId="{6FFD1769-815A-416C-A24A-8C128A6AC92D}" destId="{DCAEA54D-E7F5-4EEA-B6B7-941686AD559F}" srcOrd="1" destOrd="0" presId="urn:microsoft.com/office/officeart/2005/8/layout/hierarchy1"/>
    <dgm:cxn modelId="{76BD5BBF-066F-4F12-9269-C481A17F1EB0}" type="presParOf" srcId="{99E24C0D-1740-4AAB-BFBD-420A9F0F53B7}" destId="{C45FFB55-A52C-478C-A797-683476A155FD}" srcOrd="1" destOrd="0" presId="urn:microsoft.com/office/officeart/2005/8/layout/hierarchy1"/>
    <dgm:cxn modelId="{52625BBB-4F62-42BB-AEA1-885C1AB5C336}" type="presParOf" srcId="{C45FFB55-A52C-478C-A797-683476A155FD}" destId="{C5C7D7EF-54E6-410B-8259-7C471760C48A}" srcOrd="0" destOrd="0" presId="urn:microsoft.com/office/officeart/2005/8/layout/hierarchy1"/>
    <dgm:cxn modelId="{3D568BD2-0E39-4842-87E4-C5E8D1C046B4}" type="presParOf" srcId="{C45FFB55-A52C-478C-A797-683476A155FD}" destId="{B6887F67-661F-4973-B713-26C0FC32FAE3}" srcOrd="1" destOrd="0" presId="urn:microsoft.com/office/officeart/2005/8/layout/hierarchy1"/>
    <dgm:cxn modelId="{7308EFA5-6E58-4CE3-A2F9-B737B756FDEB}" type="presParOf" srcId="{B6887F67-661F-4973-B713-26C0FC32FAE3}" destId="{82EF3379-B565-4613-824D-4DD75D04D14C}" srcOrd="0" destOrd="0" presId="urn:microsoft.com/office/officeart/2005/8/layout/hierarchy1"/>
    <dgm:cxn modelId="{06615083-72A4-490B-B103-A0B05BEEA637}" type="presParOf" srcId="{82EF3379-B565-4613-824D-4DD75D04D14C}" destId="{1A7D7305-6F47-4A07-B82D-BEF2A519E165}" srcOrd="0" destOrd="0" presId="urn:microsoft.com/office/officeart/2005/8/layout/hierarchy1"/>
    <dgm:cxn modelId="{FF98908E-18B5-4614-B1F7-4F500AF75C1E}" type="presParOf" srcId="{82EF3379-B565-4613-824D-4DD75D04D14C}" destId="{9D0956E5-A845-485E-8371-CB097FE3BA50}" srcOrd="1" destOrd="0" presId="urn:microsoft.com/office/officeart/2005/8/layout/hierarchy1"/>
    <dgm:cxn modelId="{ADC54902-7FEF-4F1C-AFB4-ED32DE9B148D}" type="presParOf" srcId="{B6887F67-661F-4973-B713-26C0FC32FAE3}" destId="{C0321229-9C29-4173-A555-ACD0ECA21458}" srcOrd="1" destOrd="0" presId="urn:microsoft.com/office/officeart/2005/8/layout/hierarchy1"/>
    <dgm:cxn modelId="{07AAFD7B-B857-40B9-8426-AC9A325E1794}" type="presParOf" srcId="{3885EFA6-B116-43F4-B7E6-0F1D7B817094}" destId="{03A2E7F7-9E5F-4D3A-A4FA-E0F15C9A9FF0}" srcOrd="4" destOrd="0" presId="urn:microsoft.com/office/officeart/2005/8/layout/hierarchy1"/>
    <dgm:cxn modelId="{2BF20D38-405E-453B-9D52-CD39CEE8FBD5}" type="presParOf" srcId="{3885EFA6-B116-43F4-B7E6-0F1D7B817094}" destId="{F5636FE0-D393-45B2-A8C1-9B6D3CCC64B0}" srcOrd="5" destOrd="0" presId="urn:microsoft.com/office/officeart/2005/8/layout/hierarchy1"/>
    <dgm:cxn modelId="{C535684C-584F-48D6-9C06-CB94A1B1B722}" type="presParOf" srcId="{F5636FE0-D393-45B2-A8C1-9B6D3CCC64B0}" destId="{756FF4DE-0383-487F-BC9C-07949C96359A}" srcOrd="0" destOrd="0" presId="urn:microsoft.com/office/officeart/2005/8/layout/hierarchy1"/>
    <dgm:cxn modelId="{090189E3-2D6F-4710-81C5-A23126445030}" type="presParOf" srcId="{756FF4DE-0383-487F-BC9C-07949C96359A}" destId="{97C2C51B-841D-4677-B7B1-E69507766CEA}" srcOrd="0" destOrd="0" presId="urn:microsoft.com/office/officeart/2005/8/layout/hierarchy1"/>
    <dgm:cxn modelId="{69534695-7FDE-4C9B-BDD3-2CFD8E79452F}" type="presParOf" srcId="{756FF4DE-0383-487F-BC9C-07949C96359A}" destId="{B17C865A-9B9A-4042-A556-295B6CDAAA68}" srcOrd="1" destOrd="0" presId="urn:microsoft.com/office/officeart/2005/8/layout/hierarchy1"/>
    <dgm:cxn modelId="{5FECA9E8-142F-4E26-8B40-4837B401F40E}" type="presParOf" srcId="{F5636FE0-D393-45B2-A8C1-9B6D3CCC64B0}" destId="{540A86C2-BD44-4235-8E52-8EC47C66A86B}" srcOrd="1" destOrd="0" presId="urn:microsoft.com/office/officeart/2005/8/layout/hierarchy1"/>
    <dgm:cxn modelId="{2A04B929-600D-452E-9D98-0B361557DBD9}" type="presParOf" srcId="{540A86C2-BD44-4235-8E52-8EC47C66A86B}" destId="{217C6F5B-C959-4203-8795-CFB245E72CE0}" srcOrd="0" destOrd="0" presId="urn:microsoft.com/office/officeart/2005/8/layout/hierarchy1"/>
    <dgm:cxn modelId="{FBD2026D-7CD8-424D-9EA2-373339B72BE2}" type="presParOf" srcId="{540A86C2-BD44-4235-8E52-8EC47C66A86B}" destId="{4E12DCEC-1189-4FDF-AF98-1B969C6F2F30}" srcOrd="1" destOrd="0" presId="urn:microsoft.com/office/officeart/2005/8/layout/hierarchy1"/>
    <dgm:cxn modelId="{7204303C-A5B5-4552-BDE6-5B7A218893E0}" type="presParOf" srcId="{4E12DCEC-1189-4FDF-AF98-1B969C6F2F30}" destId="{8839B204-86EC-435D-B586-49AB5927EA6F}" srcOrd="0" destOrd="0" presId="urn:microsoft.com/office/officeart/2005/8/layout/hierarchy1"/>
    <dgm:cxn modelId="{74DC5EC5-BBA7-4E50-AAE5-E7399266812E}" type="presParOf" srcId="{8839B204-86EC-435D-B586-49AB5927EA6F}" destId="{7D8F869E-400B-4EF1-AAD8-410EF0088159}" srcOrd="0" destOrd="0" presId="urn:microsoft.com/office/officeart/2005/8/layout/hierarchy1"/>
    <dgm:cxn modelId="{DAE7AC8B-A9A5-4D56-A7D4-0FC127C440D4}" type="presParOf" srcId="{8839B204-86EC-435D-B586-49AB5927EA6F}" destId="{0B4FB753-EEA8-4253-B011-CDA5D183865F}" srcOrd="1" destOrd="0" presId="urn:microsoft.com/office/officeart/2005/8/layout/hierarchy1"/>
    <dgm:cxn modelId="{9F9B0CAC-BC09-4686-985E-F8A657457291}" type="presParOf" srcId="{4E12DCEC-1189-4FDF-AF98-1B969C6F2F30}" destId="{F92AB33D-F400-49D8-A6D1-579768DC5A4F}" srcOrd="1" destOrd="0" presId="urn:microsoft.com/office/officeart/2005/8/layout/hierarchy1"/>
    <dgm:cxn modelId="{7B0D1BE1-5834-4754-8330-C8EFAB0598D7}" type="presParOf" srcId="{F92AB33D-F400-49D8-A6D1-579768DC5A4F}" destId="{2C382A15-C770-4F4E-A48C-2D7070110ACB}" srcOrd="0" destOrd="0" presId="urn:microsoft.com/office/officeart/2005/8/layout/hierarchy1"/>
    <dgm:cxn modelId="{E698AEBC-C764-4AA5-B09F-AACE8DD08C6B}" type="presParOf" srcId="{F92AB33D-F400-49D8-A6D1-579768DC5A4F}" destId="{467D3243-4649-4A1C-A16E-304E8E02B61D}" srcOrd="1" destOrd="0" presId="urn:microsoft.com/office/officeart/2005/8/layout/hierarchy1"/>
    <dgm:cxn modelId="{8A001E16-58DD-4405-9D02-0AE4D21A347E}" type="presParOf" srcId="{467D3243-4649-4A1C-A16E-304E8E02B61D}" destId="{4A6D65FE-C35D-43D3-A5F2-CCC96462D26D}" srcOrd="0" destOrd="0" presId="urn:microsoft.com/office/officeart/2005/8/layout/hierarchy1"/>
    <dgm:cxn modelId="{0FD9FDA8-3126-46D1-9513-F3D5A40879D7}" type="presParOf" srcId="{4A6D65FE-C35D-43D3-A5F2-CCC96462D26D}" destId="{2BB716A3-FC30-41D1-92A3-A8925BF8A3B9}" srcOrd="0" destOrd="0" presId="urn:microsoft.com/office/officeart/2005/8/layout/hierarchy1"/>
    <dgm:cxn modelId="{46C08C4E-0CAB-47A9-A5E6-992C2E39D18C}" type="presParOf" srcId="{4A6D65FE-C35D-43D3-A5F2-CCC96462D26D}" destId="{7A3FBB1D-8DBA-4E55-8930-56274C98C50E}" srcOrd="1" destOrd="0" presId="urn:microsoft.com/office/officeart/2005/8/layout/hierarchy1"/>
    <dgm:cxn modelId="{96CDAF8E-4650-4BD7-B43C-67F37AA66687}" type="presParOf" srcId="{467D3243-4649-4A1C-A16E-304E8E02B61D}" destId="{5ED80F3B-8A1A-4E79-AA9A-0EB8D5082CF4}" srcOrd="1" destOrd="0" presId="urn:microsoft.com/office/officeart/2005/8/layout/hierarchy1"/>
    <dgm:cxn modelId="{6DB97E06-0AA1-4996-9DA9-6C2BF80CED84}" type="presParOf" srcId="{F92AB33D-F400-49D8-A6D1-579768DC5A4F}" destId="{C9821DAB-DA4B-43BD-B818-EDDA693070D0}" srcOrd="2" destOrd="0" presId="urn:microsoft.com/office/officeart/2005/8/layout/hierarchy1"/>
    <dgm:cxn modelId="{289D030B-A887-4362-8F72-487B176BF3F3}" type="presParOf" srcId="{F92AB33D-F400-49D8-A6D1-579768DC5A4F}" destId="{250D68C6-D1E5-404D-AA81-9D1F659ADE00}" srcOrd="3" destOrd="0" presId="urn:microsoft.com/office/officeart/2005/8/layout/hierarchy1"/>
    <dgm:cxn modelId="{CF5DFE01-DB00-4561-843D-F49B4C234BAD}" type="presParOf" srcId="{250D68C6-D1E5-404D-AA81-9D1F659ADE00}" destId="{BAE788E5-05A4-4B68-BBF7-BEC15EE9287A}" srcOrd="0" destOrd="0" presId="urn:microsoft.com/office/officeart/2005/8/layout/hierarchy1"/>
    <dgm:cxn modelId="{D27A9208-987D-4CA9-B0C5-B2C30E0C96EE}" type="presParOf" srcId="{BAE788E5-05A4-4B68-BBF7-BEC15EE9287A}" destId="{501255E2-42C4-4F6D-849D-5479BDF49416}" srcOrd="0" destOrd="0" presId="urn:microsoft.com/office/officeart/2005/8/layout/hierarchy1"/>
    <dgm:cxn modelId="{C494D9D0-0D0F-4406-8146-3B7079720454}" type="presParOf" srcId="{BAE788E5-05A4-4B68-BBF7-BEC15EE9287A}" destId="{51A57F2B-33B3-467A-A3AD-523AA1318D37}" srcOrd="1" destOrd="0" presId="urn:microsoft.com/office/officeart/2005/8/layout/hierarchy1"/>
    <dgm:cxn modelId="{3C0C41F4-CE25-460F-9234-EBFB4DD97509}" type="presParOf" srcId="{250D68C6-D1E5-404D-AA81-9D1F659ADE00}" destId="{2C8D71C8-7DB6-41D2-A9DC-8215A2B2F4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21DAB-DA4B-43BD-B818-EDDA693070D0}">
      <dsp:nvSpPr>
        <dsp:cNvPr id="0" name=""/>
        <dsp:cNvSpPr/>
      </dsp:nvSpPr>
      <dsp:spPr>
        <a:xfrm>
          <a:off x="8644388" y="3166605"/>
          <a:ext cx="730696" cy="347744"/>
        </a:xfrm>
        <a:custGeom>
          <a:avLst/>
          <a:gdLst/>
          <a:ahLst/>
          <a:cxnLst/>
          <a:rect l="0" t="0" r="0" b="0"/>
          <a:pathLst>
            <a:path>
              <a:moveTo>
                <a:pt x="0" y="0"/>
              </a:moveTo>
              <a:lnTo>
                <a:pt x="0" y="236978"/>
              </a:lnTo>
              <a:lnTo>
                <a:pt x="730696" y="236978"/>
              </a:lnTo>
              <a:lnTo>
                <a:pt x="730696"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382A15-C770-4F4E-A48C-2D7070110ACB}">
      <dsp:nvSpPr>
        <dsp:cNvPr id="0" name=""/>
        <dsp:cNvSpPr/>
      </dsp:nvSpPr>
      <dsp:spPr>
        <a:xfrm>
          <a:off x="7913692" y="3166605"/>
          <a:ext cx="730696" cy="347744"/>
        </a:xfrm>
        <a:custGeom>
          <a:avLst/>
          <a:gdLst/>
          <a:ahLst/>
          <a:cxnLst/>
          <a:rect l="0" t="0" r="0" b="0"/>
          <a:pathLst>
            <a:path>
              <a:moveTo>
                <a:pt x="730696" y="0"/>
              </a:moveTo>
              <a:lnTo>
                <a:pt x="730696" y="236978"/>
              </a:lnTo>
              <a:lnTo>
                <a:pt x="0" y="236978"/>
              </a:lnTo>
              <a:lnTo>
                <a:pt x="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C6F5B-C959-4203-8795-CFB245E72CE0}">
      <dsp:nvSpPr>
        <dsp:cNvPr id="0" name=""/>
        <dsp:cNvSpPr/>
      </dsp:nvSpPr>
      <dsp:spPr>
        <a:xfrm>
          <a:off x="8598668" y="2059600"/>
          <a:ext cx="91440" cy="347744"/>
        </a:xfrm>
        <a:custGeom>
          <a:avLst/>
          <a:gdLst/>
          <a:ahLst/>
          <a:cxnLst/>
          <a:rect l="0" t="0" r="0" b="0"/>
          <a:pathLst>
            <a:path>
              <a:moveTo>
                <a:pt x="45720" y="0"/>
              </a:moveTo>
              <a:lnTo>
                <a:pt x="4572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2E7F7-9E5F-4D3A-A4FA-E0F15C9A9FF0}">
      <dsp:nvSpPr>
        <dsp:cNvPr id="0" name=""/>
        <dsp:cNvSpPr/>
      </dsp:nvSpPr>
      <dsp:spPr>
        <a:xfrm>
          <a:off x="4990908" y="952595"/>
          <a:ext cx="3653480" cy="347744"/>
        </a:xfrm>
        <a:custGeom>
          <a:avLst/>
          <a:gdLst/>
          <a:ahLst/>
          <a:cxnLst/>
          <a:rect l="0" t="0" r="0" b="0"/>
          <a:pathLst>
            <a:path>
              <a:moveTo>
                <a:pt x="0" y="0"/>
              </a:moveTo>
              <a:lnTo>
                <a:pt x="0" y="236978"/>
              </a:lnTo>
              <a:lnTo>
                <a:pt x="3653480" y="236978"/>
              </a:lnTo>
              <a:lnTo>
                <a:pt x="3653480" y="3477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C7D7EF-54E6-410B-8259-7C471760C48A}">
      <dsp:nvSpPr>
        <dsp:cNvPr id="0" name=""/>
        <dsp:cNvSpPr/>
      </dsp:nvSpPr>
      <dsp:spPr>
        <a:xfrm>
          <a:off x="6406580" y="3166605"/>
          <a:ext cx="91440" cy="347744"/>
        </a:xfrm>
        <a:custGeom>
          <a:avLst/>
          <a:gdLst/>
          <a:ahLst/>
          <a:cxnLst/>
          <a:rect l="0" t="0" r="0" b="0"/>
          <a:pathLst>
            <a:path>
              <a:moveTo>
                <a:pt x="45720" y="0"/>
              </a:moveTo>
              <a:lnTo>
                <a:pt x="4572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93236-BFB4-40B1-97B7-54B167CC0657}">
      <dsp:nvSpPr>
        <dsp:cNvPr id="0" name=""/>
        <dsp:cNvSpPr/>
      </dsp:nvSpPr>
      <dsp:spPr>
        <a:xfrm>
          <a:off x="5356256" y="2059600"/>
          <a:ext cx="1096044" cy="347744"/>
        </a:xfrm>
        <a:custGeom>
          <a:avLst/>
          <a:gdLst/>
          <a:ahLst/>
          <a:cxnLst/>
          <a:rect l="0" t="0" r="0" b="0"/>
          <a:pathLst>
            <a:path>
              <a:moveTo>
                <a:pt x="0" y="0"/>
              </a:moveTo>
              <a:lnTo>
                <a:pt x="0" y="236978"/>
              </a:lnTo>
              <a:lnTo>
                <a:pt x="1096044" y="236978"/>
              </a:lnTo>
              <a:lnTo>
                <a:pt x="1096044"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494B61-94A6-48EF-BAB2-35A2E95C900F}">
      <dsp:nvSpPr>
        <dsp:cNvPr id="0" name=""/>
        <dsp:cNvSpPr/>
      </dsp:nvSpPr>
      <dsp:spPr>
        <a:xfrm>
          <a:off x="4260212" y="3166605"/>
          <a:ext cx="730696" cy="347744"/>
        </a:xfrm>
        <a:custGeom>
          <a:avLst/>
          <a:gdLst/>
          <a:ahLst/>
          <a:cxnLst/>
          <a:rect l="0" t="0" r="0" b="0"/>
          <a:pathLst>
            <a:path>
              <a:moveTo>
                <a:pt x="0" y="0"/>
              </a:moveTo>
              <a:lnTo>
                <a:pt x="0" y="236978"/>
              </a:lnTo>
              <a:lnTo>
                <a:pt x="730696" y="236978"/>
              </a:lnTo>
              <a:lnTo>
                <a:pt x="730696"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D4B063-AC51-4072-84BE-390ABA7F2198}">
      <dsp:nvSpPr>
        <dsp:cNvPr id="0" name=""/>
        <dsp:cNvSpPr/>
      </dsp:nvSpPr>
      <dsp:spPr>
        <a:xfrm>
          <a:off x="3529516" y="3166605"/>
          <a:ext cx="730696" cy="347744"/>
        </a:xfrm>
        <a:custGeom>
          <a:avLst/>
          <a:gdLst/>
          <a:ahLst/>
          <a:cxnLst/>
          <a:rect l="0" t="0" r="0" b="0"/>
          <a:pathLst>
            <a:path>
              <a:moveTo>
                <a:pt x="730696" y="0"/>
              </a:moveTo>
              <a:lnTo>
                <a:pt x="730696" y="236978"/>
              </a:lnTo>
              <a:lnTo>
                <a:pt x="0" y="236978"/>
              </a:lnTo>
              <a:lnTo>
                <a:pt x="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A14A51-5660-4784-807A-2D3A609D59C2}">
      <dsp:nvSpPr>
        <dsp:cNvPr id="0" name=""/>
        <dsp:cNvSpPr/>
      </dsp:nvSpPr>
      <dsp:spPr>
        <a:xfrm>
          <a:off x="4260212" y="2059600"/>
          <a:ext cx="1096044" cy="347744"/>
        </a:xfrm>
        <a:custGeom>
          <a:avLst/>
          <a:gdLst/>
          <a:ahLst/>
          <a:cxnLst/>
          <a:rect l="0" t="0" r="0" b="0"/>
          <a:pathLst>
            <a:path>
              <a:moveTo>
                <a:pt x="1096044" y="0"/>
              </a:moveTo>
              <a:lnTo>
                <a:pt x="1096044" y="236978"/>
              </a:lnTo>
              <a:lnTo>
                <a:pt x="0" y="236978"/>
              </a:lnTo>
              <a:lnTo>
                <a:pt x="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C62BA7-0576-4D47-A181-F9B9EDB29533}">
      <dsp:nvSpPr>
        <dsp:cNvPr id="0" name=""/>
        <dsp:cNvSpPr/>
      </dsp:nvSpPr>
      <dsp:spPr>
        <a:xfrm>
          <a:off x="4990908" y="952595"/>
          <a:ext cx="365348" cy="347744"/>
        </a:xfrm>
        <a:custGeom>
          <a:avLst/>
          <a:gdLst/>
          <a:ahLst/>
          <a:cxnLst/>
          <a:rect l="0" t="0" r="0" b="0"/>
          <a:pathLst>
            <a:path>
              <a:moveTo>
                <a:pt x="0" y="0"/>
              </a:moveTo>
              <a:lnTo>
                <a:pt x="0" y="236978"/>
              </a:lnTo>
              <a:lnTo>
                <a:pt x="365348" y="236978"/>
              </a:lnTo>
              <a:lnTo>
                <a:pt x="365348" y="3477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51A870-277F-458C-AE85-071F8BD872D5}">
      <dsp:nvSpPr>
        <dsp:cNvPr id="0" name=""/>
        <dsp:cNvSpPr/>
      </dsp:nvSpPr>
      <dsp:spPr>
        <a:xfrm>
          <a:off x="1337428" y="3166605"/>
          <a:ext cx="730696" cy="347744"/>
        </a:xfrm>
        <a:custGeom>
          <a:avLst/>
          <a:gdLst/>
          <a:ahLst/>
          <a:cxnLst/>
          <a:rect l="0" t="0" r="0" b="0"/>
          <a:pathLst>
            <a:path>
              <a:moveTo>
                <a:pt x="0" y="0"/>
              </a:moveTo>
              <a:lnTo>
                <a:pt x="0" y="236978"/>
              </a:lnTo>
              <a:lnTo>
                <a:pt x="730696" y="236978"/>
              </a:lnTo>
              <a:lnTo>
                <a:pt x="730696"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F41E7C-1CF7-43FC-A0A5-AB1B2B5279B7}">
      <dsp:nvSpPr>
        <dsp:cNvPr id="0" name=""/>
        <dsp:cNvSpPr/>
      </dsp:nvSpPr>
      <dsp:spPr>
        <a:xfrm>
          <a:off x="606732" y="3166605"/>
          <a:ext cx="730696" cy="347744"/>
        </a:xfrm>
        <a:custGeom>
          <a:avLst/>
          <a:gdLst/>
          <a:ahLst/>
          <a:cxnLst/>
          <a:rect l="0" t="0" r="0" b="0"/>
          <a:pathLst>
            <a:path>
              <a:moveTo>
                <a:pt x="730696" y="0"/>
              </a:moveTo>
              <a:lnTo>
                <a:pt x="730696" y="236978"/>
              </a:lnTo>
              <a:lnTo>
                <a:pt x="0" y="236978"/>
              </a:lnTo>
              <a:lnTo>
                <a:pt x="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A732B0-5B67-4E2B-A848-45F823BE5A8E}">
      <dsp:nvSpPr>
        <dsp:cNvPr id="0" name=""/>
        <dsp:cNvSpPr/>
      </dsp:nvSpPr>
      <dsp:spPr>
        <a:xfrm>
          <a:off x="1291708" y="2059600"/>
          <a:ext cx="91440" cy="347744"/>
        </a:xfrm>
        <a:custGeom>
          <a:avLst/>
          <a:gdLst/>
          <a:ahLst/>
          <a:cxnLst/>
          <a:rect l="0" t="0" r="0" b="0"/>
          <a:pathLst>
            <a:path>
              <a:moveTo>
                <a:pt x="45720" y="0"/>
              </a:moveTo>
              <a:lnTo>
                <a:pt x="45720" y="3477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8D664-91B9-4829-8FEF-BEC9EEDC3F20}">
      <dsp:nvSpPr>
        <dsp:cNvPr id="0" name=""/>
        <dsp:cNvSpPr/>
      </dsp:nvSpPr>
      <dsp:spPr>
        <a:xfrm>
          <a:off x="1337428" y="952595"/>
          <a:ext cx="3653480" cy="347744"/>
        </a:xfrm>
        <a:custGeom>
          <a:avLst/>
          <a:gdLst/>
          <a:ahLst/>
          <a:cxnLst/>
          <a:rect l="0" t="0" r="0" b="0"/>
          <a:pathLst>
            <a:path>
              <a:moveTo>
                <a:pt x="3653480" y="0"/>
              </a:moveTo>
              <a:lnTo>
                <a:pt x="3653480" y="236978"/>
              </a:lnTo>
              <a:lnTo>
                <a:pt x="0" y="236978"/>
              </a:lnTo>
              <a:lnTo>
                <a:pt x="0" y="3477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1BFE59-A490-4E9E-AA36-4072F4D4405E}">
      <dsp:nvSpPr>
        <dsp:cNvPr id="0" name=""/>
        <dsp:cNvSpPr/>
      </dsp:nvSpPr>
      <dsp:spPr>
        <a:xfrm>
          <a:off x="4393066" y="193336"/>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9DC2C-CA32-49F6-8A8C-3D083CC49486}">
      <dsp:nvSpPr>
        <dsp:cNvPr id="0" name=""/>
        <dsp:cNvSpPr/>
      </dsp:nvSpPr>
      <dsp:spPr>
        <a:xfrm>
          <a:off x="4525920" y="319547"/>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Occupational Health and Safety </a:t>
          </a:r>
        </a:p>
      </dsp:txBody>
      <dsp:txXfrm>
        <a:off x="4548158" y="341785"/>
        <a:ext cx="1151208" cy="714783"/>
      </dsp:txXfrm>
    </dsp:sp>
    <dsp:sp modelId="{00EBF075-FB21-48EB-BDF6-1BC8595BAC68}">
      <dsp:nvSpPr>
        <dsp:cNvPr id="0" name=""/>
        <dsp:cNvSpPr/>
      </dsp:nvSpPr>
      <dsp:spPr>
        <a:xfrm>
          <a:off x="739585" y="1300340"/>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F31E9E-6A62-4175-9F0D-DAB8EE3499A3}">
      <dsp:nvSpPr>
        <dsp:cNvPr id="0" name=""/>
        <dsp:cNvSpPr/>
      </dsp:nvSpPr>
      <dsp:spPr>
        <a:xfrm>
          <a:off x="872439" y="142655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Physical Hazard </a:t>
          </a:r>
        </a:p>
      </dsp:txBody>
      <dsp:txXfrm>
        <a:off x="894677" y="1448789"/>
        <a:ext cx="1151208" cy="714783"/>
      </dsp:txXfrm>
    </dsp:sp>
    <dsp:sp modelId="{58DFDFC4-6816-4FD0-BF40-9271D0C9BD47}">
      <dsp:nvSpPr>
        <dsp:cNvPr id="0" name=""/>
        <dsp:cNvSpPr/>
      </dsp:nvSpPr>
      <dsp:spPr>
        <a:xfrm>
          <a:off x="739585" y="2407345"/>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25E472-F5D0-4290-A0D2-57A669F4198A}">
      <dsp:nvSpPr>
        <dsp:cNvPr id="0" name=""/>
        <dsp:cNvSpPr/>
      </dsp:nvSpPr>
      <dsp:spPr>
        <a:xfrm>
          <a:off x="872439" y="2533556"/>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Noise, Heat</a:t>
          </a:r>
        </a:p>
      </dsp:txBody>
      <dsp:txXfrm>
        <a:off x="894677" y="2555794"/>
        <a:ext cx="1151208" cy="714783"/>
      </dsp:txXfrm>
    </dsp:sp>
    <dsp:sp modelId="{16193514-8FAB-4F13-AE5F-773283DF7D43}">
      <dsp:nvSpPr>
        <dsp:cNvPr id="0" name=""/>
        <dsp:cNvSpPr/>
      </dsp:nvSpPr>
      <dsp:spPr>
        <a:xfrm>
          <a:off x="8889"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B2679-FD3D-45AC-87E5-EEC4C2D4E6F8}">
      <dsp:nvSpPr>
        <dsp:cNvPr id="0" name=""/>
        <dsp:cNvSpPr/>
      </dsp:nvSpPr>
      <dsp:spPr>
        <a:xfrm>
          <a:off x="141743"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Area </a:t>
          </a:r>
        </a:p>
      </dsp:txBody>
      <dsp:txXfrm>
        <a:off x="163981" y="3662799"/>
        <a:ext cx="1151208" cy="714783"/>
      </dsp:txXfrm>
    </dsp:sp>
    <dsp:sp modelId="{86C72CFA-B996-423E-BAC7-5EFEE11AF24B}">
      <dsp:nvSpPr>
        <dsp:cNvPr id="0" name=""/>
        <dsp:cNvSpPr/>
      </dsp:nvSpPr>
      <dsp:spPr>
        <a:xfrm>
          <a:off x="1470282"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88C1B-E716-4778-9F94-F7B60D319F2A}">
      <dsp:nvSpPr>
        <dsp:cNvPr id="0" name=""/>
        <dsp:cNvSpPr/>
      </dsp:nvSpPr>
      <dsp:spPr>
        <a:xfrm>
          <a:off x="1603135"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Personal </a:t>
          </a:r>
        </a:p>
      </dsp:txBody>
      <dsp:txXfrm>
        <a:off x="1625373" y="3662799"/>
        <a:ext cx="1151208" cy="714783"/>
      </dsp:txXfrm>
    </dsp:sp>
    <dsp:sp modelId="{40D512D9-0515-4A62-AC84-10E8DBEF3599}">
      <dsp:nvSpPr>
        <dsp:cNvPr id="0" name=""/>
        <dsp:cNvSpPr/>
      </dsp:nvSpPr>
      <dsp:spPr>
        <a:xfrm>
          <a:off x="4758414" y="1300340"/>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ECD94-8FF1-4AE7-9285-FCCD8B95613D}">
      <dsp:nvSpPr>
        <dsp:cNvPr id="0" name=""/>
        <dsp:cNvSpPr/>
      </dsp:nvSpPr>
      <dsp:spPr>
        <a:xfrm>
          <a:off x="4891268" y="142655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Chemical Hazard</a:t>
          </a:r>
        </a:p>
      </dsp:txBody>
      <dsp:txXfrm>
        <a:off x="4913506" y="1448789"/>
        <a:ext cx="1151208" cy="714783"/>
      </dsp:txXfrm>
    </dsp:sp>
    <dsp:sp modelId="{D293A8AE-1C89-4BC9-ABC9-AE7BF768AE63}">
      <dsp:nvSpPr>
        <dsp:cNvPr id="0" name=""/>
        <dsp:cNvSpPr/>
      </dsp:nvSpPr>
      <dsp:spPr>
        <a:xfrm>
          <a:off x="3662370" y="2407345"/>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E9E94-0E03-4344-82C2-A81727D57D8D}">
      <dsp:nvSpPr>
        <dsp:cNvPr id="0" name=""/>
        <dsp:cNvSpPr/>
      </dsp:nvSpPr>
      <dsp:spPr>
        <a:xfrm>
          <a:off x="3795224" y="2533556"/>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Dust</a:t>
          </a:r>
        </a:p>
      </dsp:txBody>
      <dsp:txXfrm>
        <a:off x="3817462" y="2555794"/>
        <a:ext cx="1151208" cy="714783"/>
      </dsp:txXfrm>
    </dsp:sp>
    <dsp:sp modelId="{B1519C5E-B68C-4FAF-AC86-A7237E1FDC3D}">
      <dsp:nvSpPr>
        <dsp:cNvPr id="0" name=""/>
        <dsp:cNvSpPr/>
      </dsp:nvSpPr>
      <dsp:spPr>
        <a:xfrm>
          <a:off x="2931674"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B5EA-2538-488B-A67B-E906BDE4A40A}">
      <dsp:nvSpPr>
        <dsp:cNvPr id="0" name=""/>
        <dsp:cNvSpPr/>
      </dsp:nvSpPr>
      <dsp:spPr>
        <a:xfrm>
          <a:off x="3064528"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Area </a:t>
          </a:r>
        </a:p>
      </dsp:txBody>
      <dsp:txXfrm>
        <a:off x="3086766" y="3662799"/>
        <a:ext cx="1151208" cy="714783"/>
      </dsp:txXfrm>
    </dsp:sp>
    <dsp:sp modelId="{2FE935F4-849F-49DF-92AA-88CB6C306130}">
      <dsp:nvSpPr>
        <dsp:cNvPr id="0" name=""/>
        <dsp:cNvSpPr/>
      </dsp:nvSpPr>
      <dsp:spPr>
        <a:xfrm>
          <a:off x="4393066"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A63B8E-5C20-4328-89E7-C07BEF5DE2FE}">
      <dsp:nvSpPr>
        <dsp:cNvPr id="0" name=""/>
        <dsp:cNvSpPr/>
      </dsp:nvSpPr>
      <dsp:spPr>
        <a:xfrm>
          <a:off x="4525920"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Personal</a:t>
          </a:r>
        </a:p>
      </dsp:txBody>
      <dsp:txXfrm>
        <a:off x="4548158" y="3662799"/>
        <a:ext cx="1151208" cy="714783"/>
      </dsp:txXfrm>
    </dsp:sp>
    <dsp:sp modelId="{C7ED9A41-185A-44DA-93ED-989CDB9E1A31}">
      <dsp:nvSpPr>
        <dsp:cNvPr id="0" name=""/>
        <dsp:cNvSpPr/>
      </dsp:nvSpPr>
      <dsp:spPr>
        <a:xfrm>
          <a:off x="5854458" y="2407345"/>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AEA54D-E7F5-4EEA-B6B7-941686AD559F}">
      <dsp:nvSpPr>
        <dsp:cNvPr id="0" name=""/>
        <dsp:cNvSpPr/>
      </dsp:nvSpPr>
      <dsp:spPr>
        <a:xfrm>
          <a:off x="5987312" y="2533556"/>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VOC</a:t>
          </a:r>
        </a:p>
      </dsp:txBody>
      <dsp:txXfrm>
        <a:off x="6009550" y="2555794"/>
        <a:ext cx="1151208" cy="714783"/>
      </dsp:txXfrm>
    </dsp:sp>
    <dsp:sp modelId="{1A7D7305-6F47-4A07-B82D-BEF2A519E165}">
      <dsp:nvSpPr>
        <dsp:cNvPr id="0" name=""/>
        <dsp:cNvSpPr/>
      </dsp:nvSpPr>
      <dsp:spPr>
        <a:xfrm>
          <a:off x="5854458"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0956E5-A845-485E-8371-CB097FE3BA50}">
      <dsp:nvSpPr>
        <dsp:cNvPr id="0" name=""/>
        <dsp:cNvSpPr/>
      </dsp:nvSpPr>
      <dsp:spPr>
        <a:xfrm>
          <a:off x="5987312"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Area</a:t>
          </a:r>
        </a:p>
      </dsp:txBody>
      <dsp:txXfrm>
        <a:off x="6009550" y="3662799"/>
        <a:ext cx="1151208" cy="714783"/>
      </dsp:txXfrm>
    </dsp:sp>
    <dsp:sp modelId="{97C2C51B-841D-4677-B7B1-E69507766CEA}">
      <dsp:nvSpPr>
        <dsp:cNvPr id="0" name=""/>
        <dsp:cNvSpPr/>
      </dsp:nvSpPr>
      <dsp:spPr>
        <a:xfrm>
          <a:off x="8046546" y="1300340"/>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C865A-9B9A-4042-A556-295B6CDAAA68}">
      <dsp:nvSpPr>
        <dsp:cNvPr id="0" name=""/>
        <dsp:cNvSpPr/>
      </dsp:nvSpPr>
      <dsp:spPr>
        <a:xfrm>
          <a:off x="8179400" y="142655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Mechanical Hazard</a:t>
          </a:r>
        </a:p>
      </dsp:txBody>
      <dsp:txXfrm>
        <a:off x="8201638" y="1448789"/>
        <a:ext cx="1151208" cy="714783"/>
      </dsp:txXfrm>
    </dsp:sp>
    <dsp:sp modelId="{7D8F869E-400B-4EF1-AAD8-410EF0088159}">
      <dsp:nvSpPr>
        <dsp:cNvPr id="0" name=""/>
        <dsp:cNvSpPr/>
      </dsp:nvSpPr>
      <dsp:spPr>
        <a:xfrm>
          <a:off x="8046546" y="2407345"/>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FB753-EEA8-4253-B011-CDA5D183865F}">
      <dsp:nvSpPr>
        <dsp:cNvPr id="0" name=""/>
        <dsp:cNvSpPr/>
      </dsp:nvSpPr>
      <dsp:spPr>
        <a:xfrm>
          <a:off x="8179400" y="2533556"/>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Vibration</a:t>
          </a:r>
        </a:p>
      </dsp:txBody>
      <dsp:txXfrm>
        <a:off x="8201638" y="2555794"/>
        <a:ext cx="1151208" cy="714783"/>
      </dsp:txXfrm>
    </dsp:sp>
    <dsp:sp modelId="{2BB716A3-FC30-41D1-92A3-A8925BF8A3B9}">
      <dsp:nvSpPr>
        <dsp:cNvPr id="0" name=""/>
        <dsp:cNvSpPr/>
      </dsp:nvSpPr>
      <dsp:spPr>
        <a:xfrm>
          <a:off x="7315850"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3FBB1D-8DBA-4E55-8930-56274C98C50E}">
      <dsp:nvSpPr>
        <dsp:cNvPr id="0" name=""/>
        <dsp:cNvSpPr/>
      </dsp:nvSpPr>
      <dsp:spPr>
        <a:xfrm>
          <a:off x="7448704"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Area </a:t>
          </a:r>
          <a:endParaRPr lang="en-US" sz="1200" kern="1200" dirty="0"/>
        </a:p>
      </dsp:txBody>
      <dsp:txXfrm>
        <a:off x="7470942" y="3662799"/>
        <a:ext cx="1151208" cy="714783"/>
      </dsp:txXfrm>
    </dsp:sp>
    <dsp:sp modelId="{501255E2-42C4-4F6D-849D-5479BDF49416}">
      <dsp:nvSpPr>
        <dsp:cNvPr id="0" name=""/>
        <dsp:cNvSpPr/>
      </dsp:nvSpPr>
      <dsp:spPr>
        <a:xfrm>
          <a:off x="8777242" y="3514349"/>
          <a:ext cx="1195684" cy="7592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57F2B-33B3-467A-A3AD-523AA1318D37}">
      <dsp:nvSpPr>
        <dsp:cNvPr id="0" name=""/>
        <dsp:cNvSpPr/>
      </dsp:nvSpPr>
      <dsp:spPr>
        <a:xfrm>
          <a:off x="8910096" y="3640561"/>
          <a:ext cx="1195684" cy="75925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Personal</a:t>
          </a:r>
          <a:endParaRPr lang="en-US" sz="1200" kern="1200"/>
        </a:p>
      </dsp:txBody>
      <dsp:txXfrm>
        <a:off x="8932334" y="3662799"/>
        <a:ext cx="1151208" cy="7147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0.07107</cdr:x>
      <cdr:y>0.25463</cdr:y>
    </cdr:from>
    <cdr:to>
      <cdr:x>0.92893</cdr:x>
      <cdr:y>0.25748</cdr:y>
    </cdr:to>
    <cdr:cxnSp macro="">
      <cdr:nvCxnSpPr>
        <cdr:cNvPr id="3" name="Straight Connector 2">
          <a:extLst xmlns:a="http://schemas.openxmlformats.org/drawingml/2006/main">
            <a:ext uri="{FF2B5EF4-FFF2-40B4-BE49-F238E27FC236}">
              <a16:creationId xmlns:a16="http://schemas.microsoft.com/office/drawing/2014/main" id="{5D809EE6-8ED1-0767-2DCE-BDCE760B3270}"/>
            </a:ext>
          </a:extLst>
        </cdr:cNvPr>
        <cdr:cNvCxnSpPr/>
      </cdr:nvCxnSpPr>
      <cdr:spPr>
        <a:xfrm xmlns:a="http://schemas.openxmlformats.org/drawingml/2006/main" flipV="1">
          <a:off x="318434" y="621218"/>
          <a:ext cx="3843694" cy="6953"/>
        </a:xfrm>
        <a:prstGeom xmlns:a="http://schemas.openxmlformats.org/drawingml/2006/main" prst="line">
          <a:avLst/>
        </a:prstGeom>
        <a:ln xmlns:a="http://schemas.openxmlformats.org/drawingml/2006/main" w="19050">
          <a:solidFill>
            <a:srgbClr val="FF000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0.09269</cdr:x>
      <cdr:y>0.48712</cdr:y>
    </cdr:from>
    <cdr:to>
      <cdr:x>0.95449</cdr:x>
      <cdr:y>0.49096</cdr:y>
    </cdr:to>
    <cdr:cxnSp macro="">
      <cdr:nvCxnSpPr>
        <cdr:cNvPr id="5" name="Straight Connector 4">
          <a:extLst xmlns:a="http://schemas.openxmlformats.org/drawingml/2006/main">
            <a:ext uri="{FF2B5EF4-FFF2-40B4-BE49-F238E27FC236}">
              <a16:creationId xmlns:a16="http://schemas.microsoft.com/office/drawing/2014/main" id="{61BC1084-14EB-F6FD-D087-467EC6B88513}"/>
            </a:ext>
          </a:extLst>
        </cdr:cNvPr>
        <cdr:cNvCxnSpPr/>
      </cdr:nvCxnSpPr>
      <cdr:spPr>
        <a:xfrm xmlns:a="http://schemas.openxmlformats.org/drawingml/2006/main" flipV="1">
          <a:off x="481375" y="1751371"/>
          <a:ext cx="4475722" cy="13829"/>
        </a:xfrm>
        <a:prstGeom xmlns:a="http://schemas.openxmlformats.org/drawingml/2006/main" prst="line">
          <a:avLst/>
        </a:prstGeom>
        <a:ln xmlns:a="http://schemas.openxmlformats.org/drawingml/2006/main" w="19050">
          <a:solidFill>
            <a:srgbClr val="00CC66"/>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0.23963</cdr:x>
      <cdr:y>0.03909</cdr:y>
    </cdr:from>
    <cdr:to>
      <cdr:x>0.70214</cdr:x>
      <cdr:y>0.09968</cdr:y>
    </cdr:to>
    <cdr:sp macro="" textlink="">
      <cdr:nvSpPr>
        <cdr:cNvPr id="6" name="TextBox 5"/>
        <cdr:cNvSpPr txBox="1"/>
      </cdr:nvSpPr>
      <cdr:spPr>
        <a:xfrm xmlns:a="http://schemas.openxmlformats.org/drawingml/2006/main">
          <a:off x="1229802" y="138728"/>
          <a:ext cx="2373568" cy="2150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0.36484</cdr:x>
      <cdr:y>0.20225</cdr:y>
    </cdr:from>
    <cdr:to>
      <cdr:x>0.69221</cdr:x>
      <cdr:y>0.27062</cdr:y>
    </cdr:to>
    <cdr:sp macro="" textlink="">
      <cdr:nvSpPr>
        <cdr:cNvPr id="12" name="TextBox 11"/>
        <cdr:cNvSpPr txBox="1"/>
      </cdr:nvSpPr>
      <cdr:spPr>
        <a:xfrm xmlns:a="http://schemas.openxmlformats.org/drawingml/2006/main">
          <a:off x="1894758" y="727178"/>
          <a:ext cx="1700161" cy="24580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dr:relSizeAnchor xmlns:cdr="http://schemas.openxmlformats.org/drawingml/2006/chartDrawing">
    <cdr:from>
      <cdr:x>0.28604</cdr:x>
      <cdr:y>0.39592</cdr:y>
    </cdr:from>
    <cdr:to>
      <cdr:x>0.74943</cdr:x>
      <cdr:y>0.53469</cdr:y>
    </cdr:to>
    <cdr:sp macro="" textlink="">
      <cdr:nvSpPr>
        <cdr:cNvPr id="13" name="TextBox 12"/>
        <cdr:cNvSpPr txBox="1"/>
      </cdr:nvSpPr>
      <cdr:spPr>
        <a:xfrm xmlns:a="http://schemas.openxmlformats.org/drawingml/2006/main">
          <a:off x="1281612" y="965915"/>
          <a:ext cx="2076253" cy="33855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r>
            <a:rPr lang="en-IN" sz="1100" b="1" i="0" baseline="0" dirty="0">
              <a:solidFill>
                <a:srgbClr val="00CC66"/>
              </a:solidFill>
              <a:effectLst/>
              <a:latin typeface="+mn-lt"/>
              <a:ea typeface="+mn-ea"/>
              <a:cs typeface="+mn-cs"/>
            </a:rPr>
            <a:t>Minimum Value 0.5 m/s</a:t>
          </a:r>
          <a:r>
            <a:rPr lang="en-IN" sz="1100" b="1" i="0" baseline="40000" dirty="0">
              <a:solidFill>
                <a:srgbClr val="00CC66"/>
              </a:solidFill>
              <a:effectLst/>
              <a:latin typeface="+mn-lt"/>
              <a:ea typeface="+mn-ea"/>
              <a:cs typeface="+mn-cs"/>
            </a:rPr>
            <a:t>2</a:t>
          </a:r>
          <a:r>
            <a:rPr lang="en-IN" sz="1100" b="1" i="0" baseline="0" dirty="0">
              <a:solidFill>
                <a:srgbClr val="00CC66"/>
              </a:solidFill>
              <a:effectLst/>
              <a:latin typeface="+mn-lt"/>
              <a:ea typeface="+mn-ea"/>
              <a:cs typeface="+mn-cs"/>
            </a:rPr>
            <a:t> </a:t>
          </a:r>
          <a:endParaRPr lang="en-IN" sz="1100" dirty="0">
            <a:solidFill>
              <a:srgbClr val="00CC66"/>
            </a:solidFill>
            <a:effectLst/>
          </a:endParaRPr>
        </a:p>
        <a:p xmlns:a="http://schemas.openxmlformats.org/drawingml/2006/main">
          <a:endParaRPr lang="en-IN"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0.11332</cdr:x>
      <cdr:y>0.48374</cdr:y>
    </cdr:from>
    <cdr:to>
      <cdr:x>1</cdr:x>
      <cdr:y>0.48374</cdr:y>
    </cdr:to>
    <cdr:cxnSp macro="">
      <cdr:nvCxnSpPr>
        <cdr:cNvPr id="3" name="Straight Connector 2">
          <a:extLst xmlns:a="http://schemas.openxmlformats.org/drawingml/2006/main">
            <a:ext uri="{FF2B5EF4-FFF2-40B4-BE49-F238E27FC236}">
              <a16:creationId xmlns:a16="http://schemas.microsoft.com/office/drawing/2014/main" id="{49DB9025-A76B-DE95-60C6-7CCA00C2B35E}"/>
            </a:ext>
          </a:extLst>
        </cdr:cNvPr>
        <cdr:cNvCxnSpPr/>
      </cdr:nvCxnSpPr>
      <cdr:spPr>
        <a:xfrm xmlns:a="http://schemas.openxmlformats.org/drawingml/2006/main" flipV="1">
          <a:off x="497375" y="962072"/>
          <a:ext cx="3891745" cy="0"/>
        </a:xfrm>
        <a:prstGeom xmlns:a="http://schemas.openxmlformats.org/drawingml/2006/main" prst="line">
          <a:avLst/>
        </a:prstGeom>
        <a:ln xmlns:a="http://schemas.openxmlformats.org/drawingml/2006/main" w="19050">
          <a:solidFill>
            <a:srgbClr val="92D05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0.0994</cdr:x>
      <cdr:y>0.17188</cdr:y>
    </cdr:from>
    <cdr:to>
      <cdr:x>0.9841</cdr:x>
      <cdr:y>0.17188</cdr:y>
    </cdr:to>
    <cdr:cxnSp macro="">
      <cdr:nvCxnSpPr>
        <cdr:cNvPr id="5" name="Straight Connector 4">
          <a:extLst xmlns:a="http://schemas.openxmlformats.org/drawingml/2006/main">
            <a:ext uri="{FF2B5EF4-FFF2-40B4-BE49-F238E27FC236}">
              <a16:creationId xmlns:a16="http://schemas.microsoft.com/office/drawing/2014/main" id="{3495D735-1717-9C6D-393F-3F05F88C1879}"/>
            </a:ext>
          </a:extLst>
        </cdr:cNvPr>
        <cdr:cNvCxnSpPr/>
      </cdr:nvCxnSpPr>
      <cdr:spPr>
        <a:xfrm xmlns:a="http://schemas.openxmlformats.org/drawingml/2006/main" flipV="1">
          <a:off x="474052" y="475185"/>
          <a:ext cx="4219054" cy="0"/>
        </a:xfrm>
        <a:prstGeom xmlns:a="http://schemas.openxmlformats.org/drawingml/2006/main" prst="line">
          <a:avLst/>
        </a:prstGeom>
        <a:ln xmlns:a="http://schemas.openxmlformats.org/drawingml/2006/main" w="19050">
          <a:solidFill>
            <a:srgbClr val="FF000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0.32439</cdr:x>
      <cdr:y>0.05859</cdr:y>
    </cdr:from>
    <cdr:to>
      <cdr:x>0.99556</cdr:x>
      <cdr:y>0.1697</cdr:y>
    </cdr:to>
    <cdr:sp macro="" textlink="">
      <cdr:nvSpPr>
        <cdr:cNvPr id="9" name="TextBox 8"/>
        <cdr:cNvSpPr txBox="1"/>
      </cdr:nvSpPr>
      <cdr:spPr>
        <a:xfrm xmlns:a="http://schemas.openxmlformats.org/drawingml/2006/main">
          <a:off x="1555311" y="162485"/>
          <a:ext cx="3217892" cy="30812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Exposure Limit Value 21 </a:t>
          </a:r>
          <a:r>
            <a:rPr kumimoji="0" lang="en-IN" sz="11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m/s</a:t>
          </a:r>
          <a:r>
            <a:rPr kumimoji="0" lang="en-IN" sz="1100" b="0" i="0" u="none" strike="noStrike" kern="0" cap="none" spc="0" normalizeH="0" baseline="30000" noProof="0" dirty="0">
              <a:ln>
                <a:noFill/>
              </a:ln>
              <a:solidFill>
                <a:srgbClr val="FF0000"/>
              </a:solidFill>
              <a:effectLst/>
              <a:uLnTx/>
              <a:uFillTx/>
              <a:latin typeface="Times New Roman" pitchFamily="18" charset="0"/>
              <a:ea typeface="+mn-ea"/>
              <a:cs typeface="Times New Roman" pitchFamily="18" charset="0"/>
            </a:rPr>
            <a:t>1.75</a:t>
          </a:r>
          <a:endParaRPr kumimoji="0" lang="en-US" sz="11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xmlns:a="http://schemas.openxmlformats.org/drawingml/2006/main">
          <a:pPr eaLnBrk="1" fontAlgn="auto" latinLnBrk="0" hangingPunct="1"/>
          <a:endParaRPr lang="en-IN" dirty="0">
            <a:effectLst/>
          </a:endParaRPr>
        </a:p>
        <a:p xmlns:a="http://schemas.openxmlformats.org/drawingml/2006/main">
          <a:r>
            <a:rPr lang="en-IN" sz="1100" dirty="0"/>
            <a:t>l</a:t>
          </a:r>
        </a:p>
      </cdr:txBody>
    </cdr:sp>
  </cdr:relSizeAnchor>
  <cdr:relSizeAnchor xmlns:cdr="http://schemas.openxmlformats.org/drawingml/2006/chartDrawing">
    <cdr:from>
      <cdr:x>0.27634</cdr:x>
      <cdr:y>0.40451</cdr:y>
    </cdr:from>
    <cdr:to>
      <cdr:x>0.66004</cdr:x>
      <cdr:y>0.44965</cdr:y>
    </cdr:to>
    <cdr:sp macro="" textlink="">
      <cdr:nvSpPr>
        <cdr:cNvPr id="10" name="TextBox 9"/>
        <cdr:cNvSpPr txBox="1"/>
      </cdr:nvSpPr>
      <cdr:spPr>
        <a:xfrm xmlns:a="http://schemas.openxmlformats.org/drawingml/2006/main">
          <a:off x="1323976" y="1109663"/>
          <a:ext cx="1838325" cy="1238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dr:relSizeAnchor xmlns:cdr="http://schemas.openxmlformats.org/drawingml/2006/chartDrawing">
    <cdr:from>
      <cdr:x>0.32144</cdr:x>
      <cdr:y>0.35505</cdr:y>
    </cdr:from>
    <cdr:to>
      <cdr:x>0.74109</cdr:x>
      <cdr:y>0.45925</cdr:y>
    </cdr:to>
    <cdr:sp macro="" textlink="">
      <cdr:nvSpPr>
        <cdr:cNvPr id="2" name="TextBox 1"/>
        <cdr:cNvSpPr txBox="1"/>
      </cdr:nvSpPr>
      <cdr:spPr>
        <a:xfrm xmlns:a="http://schemas.openxmlformats.org/drawingml/2006/main">
          <a:off x="1541124" y="984607"/>
          <a:ext cx="2012022" cy="2889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CC66"/>
              </a:solidFill>
              <a:effectLst/>
              <a:uLnTx/>
              <a:uFillTx/>
              <a:latin typeface="Times New Roman" panose="02020603050405020304" pitchFamily="18" charset="0"/>
              <a:ea typeface="+mn-ea"/>
              <a:cs typeface="Times New Roman" panose="02020603050405020304" pitchFamily="18" charset="0"/>
            </a:rPr>
            <a:t>Exposure Action Value 9.1 </a:t>
          </a:r>
          <a:r>
            <a:rPr kumimoji="0" lang="en-IN" sz="1100" b="1" i="0" u="none" strike="noStrike" kern="0" cap="none" spc="0" normalizeH="0" baseline="0" noProof="0" dirty="0">
              <a:ln>
                <a:noFill/>
              </a:ln>
              <a:solidFill>
                <a:srgbClr val="00CC66"/>
              </a:solidFill>
              <a:effectLst/>
              <a:uLnTx/>
              <a:uFillTx/>
              <a:latin typeface="Times New Roman" panose="02020603050405020304" pitchFamily="18" charset="0"/>
              <a:ea typeface="+mn-ea"/>
              <a:cs typeface="Times New Roman" panose="02020603050405020304" pitchFamily="18" charset="0"/>
            </a:rPr>
            <a:t>m/s</a:t>
          </a:r>
          <a:r>
            <a:rPr kumimoji="0" lang="en-IN" sz="1100" b="1" i="0" u="none" strike="noStrike" kern="0" cap="none" spc="0" normalizeH="0" baseline="30000" noProof="0" dirty="0">
              <a:ln>
                <a:noFill/>
              </a:ln>
              <a:solidFill>
                <a:srgbClr val="00CC66"/>
              </a:solidFill>
              <a:effectLst/>
              <a:uLnTx/>
              <a:uFillTx/>
              <a:latin typeface="Times New Roman" panose="02020603050405020304" pitchFamily="18" charset="0"/>
              <a:ea typeface="+mn-ea"/>
              <a:cs typeface="Times New Roman" panose="02020603050405020304" pitchFamily="18" charset="0"/>
            </a:rPr>
            <a:t>1.75</a:t>
          </a:r>
          <a:endParaRPr kumimoji="0" lang="en-IN" sz="1100" b="0" i="0" u="none" strike="noStrike" kern="0" cap="none" spc="0" normalizeH="0" baseline="0" noProof="0" dirty="0">
            <a:ln>
              <a:noFill/>
            </a:ln>
            <a:solidFill>
              <a:srgbClr val="00CC66"/>
            </a:solidFill>
            <a:effectLst/>
            <a:uLnTx/>
            <a:uFillTx/>
            <a:latin typeface="Times New Roman" panose="02020603050405020304" pitchFamily="18" charset="0"/>
            <a:cs typeface="Times New Roman" panose="02020603050405020304" pitchFamily="18" charset="0"/>
          </a:endParaRP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xmlns:a="http://schemas.openxmlformats.org/drawingml/2006/main">
          <a:endParaRPr lang="en-IN"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0.10537</cdr:x>
      <cdr:y>0.47396</cdr:y>
    </cdr:from>
    <cdr:to>
      <cdr:x>0.99205</cdr:x>
      <cdr:y>0.47396</cdr:y>
    </cdr:to>
    <cdr:cxnSp macro="">
      <cdr:nvCxnSpPr>
        <cdr:cNvPr id="3" name="Straight Connector 2">
          <a:extLst xmlns:a="http://schemas.openxmlformats.org/drawingml/2006/main">
            <a:ext uri="{FF2B5EF4-FFF2-40B4-BE49-F238E27FC236}">
              <a16:creationId xmlns:a16="http://schemas.microsoft.com/office/drawing/2014/main" id="{666C8815-A688-71F9-67EB-0CEF788B89F1}"/>
            </a:ext>
          </a:extLst>
        </cdr:cNvPr>
        <cdr:cNvCxnSpPr/>
      </cdr:nvCxnSpPr>
      <cdr:spPr>
        <a:xfrm xmlns:a="http://schemas.openxmlformats.org/drawingml/2006/main" flipV="1">
          <a:off x="502495" y="1310358"/>
          <a:ext cx="4228535" cy="0"/>
        </a:xfrm>
        <a:prstGeom xmlns:a="http://schemas.openxmlformats.org/drawingml/2006/main" prst="line">
          <a:avLst/>
        </a:prstGeom>
        <a:ln xmlns:a="http://schemas.openxmlformats.org/drawingml/2006/main" w="19050">
          <a:solidFill>
            <a:srgbClr val="92D05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0.0994</cdr:x>
      <cdr:y>0.17188</cdr:y>
    </cdr:from>
    <cdr:to>
      <cdr:x>0.9841</cdr:x>
      <cdr:y>0.17188</cdr:y>
    </cdr:to>
    <cdr:cxnSp macro="">
      <cdr:nvCxnSpPr>
        <cdr:cNvPr id="5" name="Straight Connector 4">
          <a:extLst xmlns:a="http://schemas.openxmlformats.org/drawingml/2006/main">
            <a:ext uri="{FF2B5EF4-FFF2-40B4-BE49-F238E27FC236}">
              <a16:creationId xmlns:a16="http://schemas.microsoft.com/office/drawing/2014/main" id="{F673FF94-E90D-59E3-606E-717DF54AAB7B}"/>
            </a:ext>
          </a:extLst>
        </cdr:cNvPr>
        <cdr:cNvCxnSpPr/>
      </cdr:nvCxnSpPr>
      <cdr:spPr>
        <a:xfrm xmlns:a="http://schemas.openxmlformats.org/drawingml/2006/main" flipV="1">
          <a:off x="474052" y="475185"/>
          <a:ext cx="4219054" cy="0"/>
        </a:xfrm>
        <a:prstGeom xmlns:a="http://schemas.openxmlformats.org/drawingml/2006/main" prst="line">
          <a:avLst/>
        </a:prstGeom>
        <a:ln xmlns:a="http://schemas.openxmlformats.org/drawingml/2006/main" w="19050">
          <a:solidFill>
            <a:srgbClr val="FF000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0.32439</cdr:x>
      <cdr:y>0.05859</cdr:y>
    </cdr:from>
    <cdr:to>
      <cdr:x>0.99556</cdr:x>
      <cdr:y>0.1697</cdr:y>
    </cdr:to>
    <cdr:sp macro="" textlink="">
      <cdr:nvSpPr>
        <cdr:cNvPr id="9" name="TextBox 8"/>
        <cdr:cNvSpPr txBox="1"/>
      </cdr:nvSpPr>
      <cdr:spPr>
        <a:xfrm xmlns:a="http://schemas.openxmlformats.org/drawingml/2006/main">
          <a:off x="1555311" y="162485"/>
          <a:ext cx="3217892" cy="30812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0000"/>
              </a:solidFill>
              <a:effectLst/>
              <a:uLnTx/>
              <a:uFillTx/>
              <a:latin typeface="Times New Roman" pitchFamily="18" charset="0"/>
              <a:ea typeface="+mn-ea"/>
              <a:cs typeface="Times New Roman" pitchFamily="18" charset="0"/>
            </a:rPr>
            <a:t>Exposure Limit Value 21 </a:t>
          </a:r>
          <a:r>
            <a:rPr kumimoji="0" lang="en-IN" sz="1100" b="0" i="0" u="none" strike="noStrike" kern="0" cap="none" spc="0" normalizeH="0" baseline="0" noProof="0">
              <a:ln>
                <a:noFill/>
              </a:ln>
              <a:solidFill>
                <a:srgbClr val="FF0000"/>
              </a:solidFill>
              <a:effectLst/>
              <a:uLnTx/>
              <a:uFillTx/>
              <a:latin typeface="Times New Roman" pitchFamily="18" charset="0"/>
              <a:ea typeface="+mn-ea"/>
              <a:cs typeface="Times New Roman" pitchFamily="18" charset="0"/>
            </a:rPr>
            <a:t>m/s</a:t>
          </a:r>
          <a:r>
            <a:rPr kumimoji="0" lang="en-IN" sz="1100" b="0" i="0" u="none" strike="noStrike" kern="0" cap="none" spc="0" normalizeH="0" baseline="30000" noProof="0">
              <a:ln>
                <a:noFill/>
              </a:ln>
              <a:solidFill>
                <a:srgbClr val="FF0000"/>
              </a:solidFill>
              <a:effectLst/>
              <a:uLnTx/>
              <a:uFillTx/>
              <a:latin typeface="Times New Roman" pitchFamily="18" charset="0"/>
              <a:ea typeface="+mn-ea"/>
              <a:cs typeface="Times New Roman" pitchFamily="18" charset="0"/>
            </a:rPr>
            <a:t>1.75</a:t>
          </a:r>
          <a:endParaRPr kumimoji="0" lang="en-US" sz="1100" b="0" i="0" u="none" strike="noStrike" kern="0" cap="none" spc="0" normalizeH="0" baseline="0" noProof="0">
            <a:ln>
              <a:noFill/>
            </a:ln>
            <a:solidFill>
              <a:srgbClr val="FF0000"/>
            </a:solidFill>
            <a:effectLst/>
            <a:uLnTx/>
            <a:uFillTx/>
            <a:latin typeface="Times New Roman" pitchFamily="18" charset="0"/>
            <a:ea typeface="+mn-ea"/>
            <a:cs typeface="Times New Roman" pitchFamily="18" charset="0"/>
          </a:endParaRPr>
        </a:p>
        <a:p xmlns:a="http://schemas.openxmlformats.org/drawingml/2006/main">
          <a:pPr eaLnBrk="1" fontAlgn="auto" latinLnBrk="0" hangingPunct="1"/>
          <a:endParaRPr lang="en-IN">
            <a:effectLst/>
          </a:endParaRPr>
        </a:p>
        <a:p xmlns:a="http://schemas.openxmlformats.org/drawingml/2006/main">
          <a:r>
            <a:rPr lang="en-IN" sz="1100"/>
            <a:t>l</a:t>
          </a:r>
        </a:p>
      </cdr:txBody>
    </cdr:sp>
  </cdr:relSizeAnchor>
  <cdr:relSizeAnchor xmlns:cdr="http://schemas.openxmlformats.org/drawingml/2006/chartDrawing">
    <cdr:from>
      <cdr:x>0.27634</cdr:x>
      <cdr:y>0.40451</cdr:y>
    </cdr:from>
    <cdr:to>
      <cdr:x>0.66004</cdr:x>
      <cdr:y>0.44965</cdr:y>
    </cdr:to>
    <cdr:sp macro="" textlink="">
      <cdr:nvSpPr>
        <cdr:cNvPr id="10" name="TextBox 9"/>
        <cdr:cNvSpPr txBox="1"/>
      </cdr:nvSpPr>
      <cdr:spPr>
        <a:xfrm xmlns:a="http://schemas.openxmlformats.org/drawingml/2006/main">
          <a:off x="1323976" y="1109663"/>
          <a:ext cx="1838325" cy="1238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dr:relSizeAnchor xmlns:cdr="http://schemas.openxmlformats.org/drawingml/2006/chartDrawing">
    <cdr:from>
      <cdr:x>0.32144</cdr:x>
      <cdr:y>0.35505</cdr:y>
    </cdr:from>
    <cdr:to>
      <cdr:x>0.74109</cdr:x>
      <cdr:y>0.45925</cdr:y>
    </cdr:to>
    <cdr:sp macro="" textlink="">
      <cdr:nvSpPr>
        <cdr:cNvPr id="2" name="TextBox 1"/>
        <cdr:cNvSpPr txBox="1"/>
      </cdr:nvSpPr>
      <cdr:spPr>
        <a:xfrm xmlns:a="http://schemas.openxmlformats.org/drawingml/2006/main">
          <a:off x="1541124" y="984607"/>
          <a:ext cx="2012022" cy="2889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CC66"/>
              </a:solidFill>
              <a:effectLst/>
              <a:uLnTx/>
              <a:uFillTx/>
              <a:latin typeface="Times New Roman" panose="02020603050405020304" pitchFamily="18" charset="0"/>
              <a:ea typeface="+mn-ea"/>
              <a:cs typeface="Times New Roman" panose="02020603050405020304" pitchFamily="18" charset="0"/>
            </a:rPr>
            <a:t>Exposure Action Value 9.1 </a:t>
          </a:r>
          <a:r>
            <a:rPr kumimoji="0" lang="en-IN" sz="1100" b="1" i="0" u="none" strike="noStrike" kern="0" cap="none" spc="0" normalizeH="0" baseline="0" noProof="0">
              <a:ln>
                <a:noFill/>
              </a:ln>
              <a:solidFill>
                <a:srgbClr val="00CC66"/>
              </a:solidFill>
              <a:effectLst/>
              <a:uLnTx/>
              <a:uFillTx/>
              <a:latin typeface="Times New Roman" panose="02020603050405020304" pitchFamily="18" charset="0"/>
              <a:ea typeface="+mn-ea"/>
              <a:cs typeface="Times New Roman" panose="02020603050405020304" pitchFamily="18" charset="0"/>
            </a:rPr>
            <a:t>m/s</a:t>
          </a:r>
          <a:r>
            <a:rPr kumimoji="0" lang="en-IN" sz="1100" b="1" i="0" u="none" strike="noStrike" kern="0" cap="none" spc="0" normalizeH="0" baseline="30000" noProof="0">
              <a:ln>
                <a:noFill/>
              </a:ln>
              <a:solidFill>
                <a:srgbClr val="00CC66"/>
              </a:solidFill>
              <a:effectLst/>
              <a:uLnTx/>
              <a:uFillTx/>
              <a:latin typeface="Times New Roman" panose="02020603050405020304" pitchFamily="18" charset="0"/>
              <a:ea typeface="+mn-ea"/>
              <a:cs typeface="Times New Roman" panose="02020603050405020304" pitchFamily="18" charset="0"/>
            </a:rPr>
            <a:t>1.75</a:t>
          </a:r>
          <a:endParaRPr kumimoji="0" lang="en-IN" sz="1100" b="0" i="0" u="none" strike="noStrike" kern="0" cap="none" spc="0" normalizeH="0" baseline="0" noProof="0">
            <a:ln>
              <a:noFill/>
            </a:ln>
            <a:solidFill>
              <a:srgbClr val="00CC66"/>
            </a:solidFill>
            <a:effectLst/>
            <a:uLnTx/>
            <a:uFillTx/>
            <a:latin typeface="Times New Roman" panose="02020603050405020304" pitchFamily="18" charset="0"/>
            <a:cs typeface="Times New Roman" panose="02020603050405020304" pitchFamily="18" charset="0"/>
          </a:endParaRP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xmlns:a="http://schemas.openxmlformats.org/drawingml/2006/main">
          <a:endParaRPr lang="en-IN"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d29e503b1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d29e503b1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d29e503b1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d29e503b1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29e503b1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29e503b1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6c95ed5d8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6c95ed5d8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2D8F15F-1007-9A03-79E9-6DF181AAC635}"/>
            </a:ext>
          </a:extLst>
        </p:cNvPr>
        <p:cNvGrpSpPr/>
        <p:nvPr/>
      </p:nvGrpSpPr>
      <p:grpSpPr>
        <a:xfrm>
          <a:off x="0" y="0"/>
          <a:ext cx="0" cy="0"/>
          <a:chOff x="0" y="0"/>
          <a:chExt cx="0" cy="0"/>
        </a:xfrm>
      </p:grpSpPr>
      <p:sp>
        <p:nvSpPr>
          <p:cNvPr id="172" name="Google Shape;172;g2b50d6fa4a1_0_382:notes">
            <a:extLst>
              <a:ext uri="{FF2B5EF4-FFF2-40B4-BE49-F238E27FC236}">
                <a16:creationId xmlns:a16="http://schemas.microsoft.com/office/drawing/2014/main" id="{DF053C20-400D-9037-9FE6-6245DB6AE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3" name="Google Shape;173;g2b50d6fa4a1_0_382:notes">
            <a:extLst>
              <a:ext uri="{FF2B5EF4-FFF2-40B4-BE49-F238E27FC236}">
                <a16:creationId xmlns:a16="http://schemas.microsoft.com/office/drawing/2014/main" id="{73C26DDC-A137-4BA4-1937-C6F8D58B4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55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50d6fa4a1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7" name="Google Shape;187;g2b50d6fa4a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50d6fa4a1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7" name="Google Shape;187;g2b50d6fa4a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18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b50d6fa4a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5" name="Google Shape;195;g2b50d6fa4a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50d6fa4a1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7" name="Google Shape;187;g2b50d6fa4a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c95ed5d8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26c95ed5d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29e503b1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2d29e503b1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29e503b1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d29e503b1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d29e503b1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d29e503b1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c95ed5d8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c95ed5d8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d29e503b1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d29e503b1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29e503b1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d29e503b1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29e503b1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d29e503b1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50d6fa4a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50d6fa4a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0FC8C51C-55DC-DE6A-89C1-D0C9E4BB46B4}"/>
            </a:ext>
          </a:extLst>
        </p:cNvPr>
        <p:cNvGrpSpPr/>
        <p:nvPr/>
      </p:nvGrpSpPr>
      <p:grpSpPr>
        <a:xfrm>
          <a:off x="0" y="0"/>
          <a:ext cx="0" cy="0"/>
          <a:chOff x="0" y="0"/>
          <a:chExt cx="0" cy="0"/>
        </a:xfrm>
      </p:grpSpPr>
      <p:sp>
        <p:nvSpPr>
          <p:cNvPr id="120" name="Google Shape;120;g2b50d6fa4a1_0_120:notes">
            <a:extLst>
              <a:ext uri="{FF2B5EF4-FFF2-40B4-BE49-F238E27FC236}">
                <a16:creationId xmlns:a16="http://schemas.microsoft.com/office/drawing/2014/main" id="{CD039EB7-41DF-7F2C-3E8F-498076C92B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50d6fa4a1_0_120:notes">
            <a:extLst>
              <a:ext uri="{FF2B5EF4-FFF2-40B4-BE49-F238E27FC236}">
                <a16:creationId xmlns:a16="http://schemas.microsoft.com/office/drawing/2014/main" id="{225EB7E2-94B7-5005-983A-971189C571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901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29e503b1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29e503b1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29e503b1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29e503b1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sp>
        <p:nvSpPr>
          <p:cNvPr id="21" name="Google Shape;21;p2"/>
          <p:cNvSpPr txBox="1"/>
          <p:nvPr/>
        </p:nvSpPr>
        <p:spPr>
          <a:xfrm>
            <a:off x="697148" y="6363318"/>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College of Engineering &amp; Technology, SRM IST,KTR</a:t>
            </a:r>
            <a:endParaRPr sz="1800" b="0" i="0" u="none" strike="noStrike" cap="none">
              <a:solidFill>
                <a:schemeClr val="lt1"/>
              </a:solidFill>
              <a:latin typeface="Calibri"/>
              <a:ea typeface="Calibri"/>
              <a:cs typeface="Calibri"/>
              <a:sym typeface="Calibri"/>
            </a:endParaRPr>
          </a:p>
        </p:txBody>
      </p:sp>
      <p:pic>
        <p:nvPicPr>
          <p:cNvPr id="22" name="Google Shape;22;p2"/>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1"/>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22-23</a:t>
            </a:r>
            <a:endParaRPr sz="1800" b="0" i="0" u="none" strike="noStrike" cap="none">
              <a:solidFill>
                <a:schemeClr val="lt1"/>
              </a:solidFill>
              <a:latin typeface="Calibri"/>
              <a:ea typeface="Calibri"/>
              <a:cs typeface="Calibri"/>
              <a:sym typeface="Calibri"/>
            </a:endParaRPr>
          </a:p>
        </p:txBody>
      </p:sp>
      <p:pic>
        <p:nvPicPr>
          <p:cNvPr id="97" name="Google Shape;97;p11"/>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2"/>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12"/>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22-23</a:t>
            </a:r>
            <a:endParaRPr sz="1800" b="0" i="0" u="none" strike="noStrike" cap="none">
              <a:solidFill>
                <a:schemeClr val="lt1"/>
              </a:solidFill>
              <a:latin typeface="Calibri"/>
              <a:ea typeface="Calibri"/>
              <a:cs typeface="Calibri"/>
              <a:sym typeface="Calibri"/>
            </a:endParaRPr>
          </a:p>
        </p:txBody>
      </p:sp>
      <p:pic>
        <p:nvPicPr>
          <p:cNvPr id="105" name="Google Shape;105;p12"/>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4"/>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38" name="Google Shape;38;p4"/>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5"/>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47" name="Google Shape;47;p5"/>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6"/>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58" name="Google Shape;58;p6"/>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7"/>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65" name="Google Shape;65;p7"/>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8"/>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71" name="Google Shape;71;p8"/>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9"/>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80" name="Google Shape;80;p9"/>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a:spLocks noGrp="1"/>
          </p:cNvSpPr>
          <p:nvPr>
            <p:ph type="pic" idx="2"/>
          </p:nvPr>
        </p:nvSpPr>
        <p:spPr>
          <a:xfrm>
            <a:off x="5183188" y="987425"/>
            <a:ext cx="6172200" cy="4873625"/>
          </a:xfrm>
          <a:prstGeom prst="rect">
            <a:avLst/>
          </a:prstGeom>
          <a:noFill/>
          <a:ln>
            <a:noFill/>
          </a:ln>
        </p:spPr>
      </p:sp>
      <p:sp>
        <p:nvSpPr>
          <p:cNvPr id="84" name="Google Shape;8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0"/>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89" name="Google Shape;89;p10"/>
          <p:cNvPicPr preferRelativeResize="0"/>
          <p:nvPr/>
        </p:nvPicPr>
        <p:blipFill rotWithShape="1">
          <a:blip r:embed="rId2">
            <a:alphaModFix/>
          </a:blip>
          <a:srcRect l="1697" t="16807" b="17831"/>
          <a:stretch/>
        </p:blipFill>
        <p:spPr>
          <a:xfrm>
            <a:off x="10484188" y="98195"/>
            <a:ext cx="1607293" cy="5937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9233170" y="631054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txBox="1"/>
          <p:nvPr/>
        </p:nvSpPr>
        <p:spPr>
          <a:xfrm>
            <a:off x="697148" y="6363318"/>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College of Engineering &amp; Technology, SRM IST,KTR</a:t>
            </a:r>
            <a:endParaRPr sz="1800" b="0" i="0" u="none" strike="noStrike" cap="none">
              <a:solidFill>
                <a:schemeClr val="lt1"/>
              </a:solidFill>
              <a:latin typeface="Calibri"/>
              <a:ea typeface="Calibri"/>
              <a:cs typeface="Calibri"/>
              <a:sym typeface="Calibri"/>
            </a:endParaRPr>
          </a:p>
        </p:txBody>
      </p:sp>
      <p:sp>
        <p:nvSpPr>
          <p:cNvPr id="12" name="Google Shape;12;p1"/>
          <p:cNvSpPr txBox="1"/>
          <p:nvPr/>
        </p:nvSpPr>
        <p:spPr>
          <a:xfrm>
            <a:off x="-11957" y="174572"/>
            <a:ext cx="10496145" cy="369332"/>
          </a:xfrm>
          <a:prstGeom prst="rect">
            <a:avLst/>
          </a:prstGeom>
          <a:solidFill>
            <a:schemeClr val="accent2"/>
          </a:solidFill>
          <a:ln w="12700" cap="flat" cmpd="sng">
            <a:solidFill>
              <a:srgbClr val="00729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18XXP109L- Multidisciplinary  Major Project – AY 23-24</a:t>
            </a: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3">
            <a:alphaModFix/>
          </a:blip>
          <a:srcRect l="1697" t="16807" b="17831"/>
          <a:stretch/>
        </p:blipFill>
        <p:spPr>
          <a:xfrm>
            <a:off x="10484188" y="98195"/>
            <a:ext cx="1607293" cy="5937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ctrTitle"/>
          </p:nvPr>
        </p:nvSpPr>
        <p:spPr>
          <a:xfrm>
            <a:off x="196645" y="865317"/>
            <a:ext cx="11798710" cy="140452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3200" b="1" dirty="0">
                <a:latin typeface="+mj-lt"/>
              </a:rPr>
              <a:t>An Occupational Safety and Health (OSH) assessment of Mining industry in Tamil Nadu</a:t>
            </a:r>
            <a:br>
              <a:rPr lang="en-US" sz="3200" b="1" dirty="0">
                <a:latin typeface="+mj-lt"/>
              </a:rPr>
            </a:br>
            <a:r>
              <a:rPr lang="en-US" sz="3200" b="1" dirty="0">
                <a:latin typeface="+mj-lt"/>
              </a:rPr>
              <a:t> Project - Batch No. 18</a:t>
            </a:r>
            <a:endParaRPr lang="en-US" sz="3200" dirty="0">
              <a:latin typeface="+mj-lt"/>
            </a:endParaRPr>
          </a:p>
        </p:txBody>
      </p:sp>
      <p:graphicFrame>
        <p:nvGraphicFramePr>
          <p:cNvPr id="111" name="Google Shape;111;p13"/>
          <p:cNvGraphicFramePr/>
          <p:nvPr>
            <p:extLst>
              <p:ext uri="{D42A27DB-BD31-4B8C-83A1-F6EECF244321}">
                <p14:modId xmlns:p14="http://schemas.microsoft.com/office/powerpoint/2010/main" val="146465513"/>
              </p:ext>
            </p:extLst>
          </p:nvPr>
        </p:nvGraphicFramePr>
        <p:xfrm>
          <a:off x="665028" y="3632757"/>
          <a:ext cx="10356925" cy="1700034"/>
        </p:xfrm>
        <a:graphic>
          <a:graphicData uri="http://schemas.openxmlformats.org/drawingml/2006/table">
            <a:tbl>
              <a:tblPr firstRow="1" firstCol="1" bandRow="1">
                <a:noFill/>
                <a:tableStyleId>{5800D536-533D-4016-AD3F-8A53DAF20293}</a:tableStyleId>
              </a:tblPr>
              <a:tblGrid>
                <a:gridCol w="1282025">
                  <a:extLst>
                    <a:ext uri="{9D8B030D-6E8A-4147-A177-3AD203B41FA5}">
                      <a16:colId xmlns:a16="http://schemas.microsoft.com/office/drawing/2014/main" val="20000"/>
                    </a:ext>
                  </a:extLst>
                </a:gridCol>
                <a:gridCol w="2494550">
                  <a:extLst>
                    <a:ext uri="{9D8B030D-6E8A-4147-A177-3AD203B41FA5}">
                      <a16:colId xmlns:a16="http://schemas.microsoft.com/office/drawing/2014/main" val="20001"/>
                    </a:ext>
                  </a:extLst>
                </a:gridCol>
                <a:gridCol w="3290175">
                  <a:extLst>
                    <a:ext uri="{9D8B030D-6E8A-4147-A177-3AD203B41FA5}">
                      <a16:colId xmlns:a16="http://schemas.microsoft.com/office/drawing/2014/main" val="20002"/>
                    </a:ext>
                  </a:extLst>
                </a:gridCol>
                <a:gridCol w="3290175">
                  <a:extLst>
                    <a:ext uri="{9D8B030D-6E8A-4147-A177-3AD203B41FA5}">
                      <a16:colId xmlns:a16="http://schemas.microsoft.com/office/drawing/2014/main" val="20003"/>
                    </a:ext>
                  </a:extLst>
                </a:gridCol>
              </a:tblGrid>
              <a:tr h="380250">
                <a:tc>
                  <a:txBody>
                    <a:bodyPr/>
                    <a:lstStyle/>
                    <a:p>
                      <a:pPr marL="0" marR="0" lvl="0" indent="0" algn="ctr" rtl="0">
                        <a:lnSpc>
                          <a:spcPct val="115000"/>
                        </a:lnSpc>
                        <a:spcBef>
                          <a:spcPts val="0"/>
                        </a:spcBef>
                        <a:spcAft>
                          <a:spcPts val="0"/>
                        </a:spcAft>
                        <a:buNone/>
                      </a:pPr>
                      <a:r>
                        <a:rPr lang="en-US" sz="2000" u="none" strike="noStrike" cap="none" dirty="0" err="1"/>
                        <a:t>S.No</a:t>
                      </a:r>
                      <a:r>
                        <a:rPr lang="en-US" sz="2000" u="none" strike="noStrike" cap="none" dirty="0"/>
                        <a:t>.</a:t>
                      </a:r>
                      <a:endParaRPr sz="2000" u="none" strike="noStrike" cap="none" dirty="0">
                        <a:latin typeface="Calibri"/>
                        <a:ea typeface="Calibri"/>
                        <a:cs typeface="Calibri"/>
                        <a:sym typeface="Calibri"/>
                      </a:endParaRPr>
                    </a:p>
                  </a:txBody>
                  <a:tcPr marL="36200" marR="362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2000" u="none" strike="noStrike" cap="none"/>
                        <a:t>Registration No.</a:t>
                      </a:r>
                      <a:endParaRPr sz="2000" u="none" strike="noStrike" cap="none">
                        <a:latin typeface="Calibri"/>
                        <a:ea typeface="Calibri"/>
                        <a:cs typeface="Calibri"/>
                        <a:sym typeface="Calibri"/>
                      </a:endParaRPr>
                    </a:p>
                  </a:txBody>
                  <a:tcPr marL="36200" marR="362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2000" u="none" strike="noStrike" cap="none"/>
                        <a:t>Name of the Student</a:t>
                      </a:r>
                      <a:endParaRPr sz="2000" u="none" strike="noStrike" cap="none">
                        <a:latin typeface="Calibri"/>
                        <a:ea typeface="Calibri"/>
                        <a:cs typeface="Calibri"/>
                        <a:sym typeface="Calibri"/>
                      </a:endParaRPr>
                    </a:p>
                  </a:txBody>
                  <a:tcPr marL="36200" marR="362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2000" u="none" strike="noStrike" cap="none"/>
                        <a:t>Project Mentor Details</a:t>
                      </a:r>
                      <a:endParaRPr sz="2000" u="none" strike="noStrike" cap="none">
                        <a:latin typeface="Calibri"/>
                        <a:ea typeface="Calibri"/>
                        <a:cs typeface="Calibri"/>
                        <a:sym typeface="Calibri"/>
                      </a:endParaRPr>
                    </a:p>
                  </a:txBody>
                  <a:tcPr marL="36200" marR="362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9350">
                <a:tc>
                  <a:txBody>
                    <a:bodyPr/>
                    <a:lstStyle/>
                    <a:p>
                      <a:pPr marL="0" lvl="0" indent="0" algn="ctr">
                        <a:lnSpc>
                          <a:spcPct val="115000"/>
                        </a:lnSpc>
                        <a:spcAft>
                          <a:spcPts val="0"/>
                        </a:spcAft>
                        <a:buFont typeface="+mj-lt"/>
                        <a:buNone/>
                      </a:pPr>
                      <a:r>
                        <a:rPr lang="en-US" sz="2000" dirty="0">
                          <a:effectLst/>
                          <a:latin typeface="Calibri" panose="020F0502020204030204" pitchFamily="34" charset="0"/>
                          <a:ea typeface="Times New Roman" panose="02020603050405020304" pitchFamily="18" charset="0"/>
                          <a:cs typeface="Latha"/>
                        </a:rPr>
                        <a:t>1.</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RA2011002010136</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Guvvala Tharun</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latin typeface="Calibri" panose="020F0502020204030204" pitchFamily="34" charset="0"/>
                          <a:ea typeface="Times New Roman" panose="02020603050405020304" pitchFamily="18" charset="0"/>
                          <a:cs typeface="Latha"/>
                        </a:rPr>
                        <a:t>Dr. VIGNESH K.S</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19350">
                <a:tc>
                  <a:txBody>
                    <a:bodyPr/>
                    <a:lstStyle/>
                    <a:p>
                      <a:pPr marL="0" lvl="0" indent="0" algn="ctr">
                        <a:lnSpc>
                          <a:spcPct val="115000"/>
                        </a:lnSpc>
                        <a:spcAft>
                          <a:spcPts val="0"/>
                        </a:spcAft>
                        <a:buFont typeface="+mj-lt"/>
                        <a:buNone/>
                      </a:pPr>
                      <a:r>
                        <a:rPr lang="en-US" sz="2000" dirty="0">
                          <a:effectLst/>
                          <a:latin typeface="Calibri" panose="020F0502020204030204" pitchFamily="34" charset="0"/>
                          <a:ea typeface="Times New Roman" panose="02020603050405020304" pitchFamily="18" charset="0"/>
                          <a:cs typeface="Latha"/>
                        </a:rPr>
                        <a:t>2.</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RA2011002010137</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Basith Shaik</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latin typeface="Calibri" panose="020F0502020204030204" pitchFamily="34" charset="0"/>
                          <a:ea typeface="Times New Roman" panose="02020603050405020304" pitchFamily="18" charset="0"/>
                          <a:cs typeface="Latha"/>
                        </a:rPr>
                        <a:t>Dr. VIGNESH K.S</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19350">
                <a:tc>
                  <a:txBody>
                    <a:bodyPr/>
                    <a:lstStyle/>
                    <a:p>
                      <a:pPr marL="0" lvl="0" indent="0" algn="ctr">
                        <a:lnSpc>
                          <a:spcPct val="115000"/>
                        </a:lnSpc>
                        <a:spcAft>
                          <a:spcPts val="0"/>
                        </a:spcAft>
                        <a:buFont typeface="+mj-lt"/>
                        <a:buNone/>
                      </a:pPr>
                      <a:r>
                        <a:rPr lang="en-US" sz="2000" dirty="0">
                          <a:effectLst/>
                          <a:latin typeface="Calibri" panose="020F0502020204030204" pitchFamily="34" charset="0"/>
                          <a:ea typeface="Times New Roman" panose="02020603050405020304" pitchFamily="18" charset="0"/>
                          <a:cs typeface="Latha"/>
                        </a:rPr>
                        <a:t>3.</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RA2011007010007</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Gururanga Ramanujam</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latin typeface="Calibri" panose="020F0502020204030204" pitchFamily="34" charset="0"/>
                          <a:ea typeface="Times New Roman" panose="02020603050405020304" pitchFamily="18" charset="0"/>
                          <a:cs typeface="Latha"/>
                        </a:rPr>
                        <a:t>Dr. MUTHAMIL SELVI P</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19350">
                <a:tc>
                  <a:txBody>
                    <a:bodyPr/>
                    <a:lstStyle/>
                    <a:p>
                      <a:pPr marL="0" lvl="0" indent="0" algn="ctr">
                        <a:lnSpc>
                          <a:spcPct val="115000"/>
                        </a:lnSpc>
                        <a:spcAft>
                          <a:spcPts val="0"/>
                        </a:spcAft>
                        <a:buFont typeface="+mj-lt"/>
                        <a:buNone/>
                      </a:pPr>
                      <a:r>
                        <a:rPr lang="en-US" sz="2000" dirty="0">
                          <a:effectLst/>
                          <a:latin typeface="Calibri" panose="020F0502020204030204" pitchFamily="34" charset="0"/>
                          <a:ea typeface="Times New Roman" panose="02020603050405020304" pitchFamily="18" charset="0"/>
                          <a:cs typeface="Latha"/>
                        </a:rPr>
                        <a:t>4.</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RA2011007010046</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nSpc>
                          <a:spcPct val="115000"/>
                        </a:lnSpc>
                        <a:spcAft>
                          <a:spcPts val="0"/>
                        </a:spcAft>
                      </a:pPr>
                      <a:r>
                        <a:rPr lang="en-US" sz="2000" dirty="0">
                          <a:effectLst/>
                        </a:rPr>
                        <a:t> Suraj Choudhary</a:t>
                      </a:r>
                      <a:endParaRPr lang="en-US" sz="2000" dirty="0">
                        <a:effectLst/>
                        <a:latin typeface="Calibri" panose="020F0502020204030204" pitchFamily="34" charset="0"/>
                        <a:ea typeface="Times New Roman" panose="02020603050405020304" pitchFamily="18" charset="0"/>
                        <a:cs typeface="Latha"/>
                      </a:endParaRP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Times New Roman" panose="02020603050405020304" pitchFamily="18" charset="0"/>
                          <a:cs typeface="Latha"/>
                        </a:rPr>
                        <a:t>Dr. VISHALI S</a:t>
                      </a:r>
                    </a:p>
                  </a:txBody>
                  <a:tcPr marL="68580" marR="6858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2" name="Google Shape;112;p13"/>
          <p:cNvSpPr/>
          <p:nvPr/>
        </p:nvSpPr>
        <p:spPr>
          <a:xfrm>
            <a:off x="592480" y="2967920"/>
            <a:ext cx="2511970" cy="410882"/>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800" b="1" i="0" u="none" strike="noStrike" cap="none">
                <a:solidFill>
                  <a:schemeClr val="dk1"/>
                </a:solidFill>
                <a:latin typeface="Calibri"/>
                <a:ea typeface="Calibri"/>
                <a:cs typeface="Calibri"/>
                <a:sym typeface="Calibri"/>
              </a:rPr>
              <a:t>Project Member Details: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838200" y="6811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Multidisciplinary approach- Methodology adopted</a:t>
            </a:r>
            <a:endParaRPr b="1" dirty="0"/>
          </a:p>
        </p:txBody>
      </p:sp>
      <p:graphicFrame>
        <p:nvGraphicFramePr>
          <p:cNvPr id="2" name="Diagram 1">
            <a:extLst>
              <a:ext uri="{FF2B5EF4-FFF2-40B4-BE49-F238E27FC236}">
                <a16:creationId xmlns:a16="http://schemas.microsoft.com/office/drawing/2014/main" id="{FB18107E-10C3-A8E3-BE35-099940A82E7F}"/>
              </a:ext>
            </a:extLst>
          </p:cNvPr>
          <p:cNvGraphicFramePr/>
          <p:nvPr>
            <p:extLst>
              <p:ext uri="{D42A27DB-BD31-4B8C-83A1-F6EECF244321}">
                <p14:modId xmlns:p14="http://schemas.microsoft.com/office/powerpoint/2010/main" val="671372185"/>
              </p:ext>
            </p:extLst>
          </p:nvPr>
        </p:nvGraphicFramePr>
        <p:xfrm>
          <a:off x="1038664" y="1505243"/>
          <a:ext cx="10114671" cy="4593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endParaRPr sz="18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800" b="1">
                <a:latin typeface="Arial"/>
                <a:ea typeface="Arial"/>
                <a:cs typeface="Arial"/>
                <a:sym typeface="Arial"/>
              </a:rPr>
              <a:t>          </a:t>
            </a:r>
            <a:r>
              <a:rPr lang="en-US" sz="2100" b="1">
                <a:latin typeface="Arial"/>
                <a:ea typeface="Arial"/>
                <a:cs typeface="Arial"/>
                <a:sym typeface="Arial"/>
              </a:rPr>
              <a:t>Roles &amp; Technical Contribution of each Project Member:</a:t>
            </a:r>
            <a:endParaRPr sz="4700"/>
          </a:p>
        </p:txBody>
      </p:sp>
      <p:graphicFrame>
        <p:nvGraphicFramePr>
          <p:cNvPr id="2" name="Google Shape;207;p27">
            <a:extLst>
              <a:ext uri="{FF2B5EF4-FFF2-40B4-BE49-F238E27FC236}">
                <a16:creationId xmlns:a16="http://schemas.microsoft.com/office/drawing/2014/main" id="{E0C42CB3-5599-8FCB-A355-9DE16362D386}"/>
              </a:ext>
            </a:extLst>
          </p:cNvPr>
          <p:cNvGraphicFramePr/>
          <p:nvPr>
            <p:extLst>
              <p:ext uri="{D42A27DB-BD31-4B8C-83A1-F6EECF244321}">
                <p14:modId xmlns:p14="http://schemas.microsoft.com/office/powerpoint/2010/main" val="212777908"/>
              </p:ext>
            </p:extLst>
          </p:nvPr>
        </p:nvGraphicFramePr>
        <p:xfrm>
          <a:off x="671286" y="1445899"/>
          <a:ext cx="10453914" cy="4765150"/>
        </p:xfrm>
        <a:graphic>
          <a:graphicData uri="http://schemas.openxmlformats.org/drawingml/2006/table">
            <a:tbl>
              <a:tblPr/>
              <a:tblGrid>
                <a:gridCol w="1140160">
                  <a:extLst>
                    <a:ext uri="{9D8B030D-6E8A-4147-A177-3AD203B41FA5}">
                      <a16:colId xmlns:a16="http://schemas.microsoft.com/office/drawing/2014/main" val="20000"/>
                    </a:ext>
                  </a:extLst>
                </a:gridCol>
                <a:gridCol w="1795495">
                  <a:extLst>
                    <a:ext uri="{9D8B030D-6E8A-4147-A177-3AD203B41FA5}">
                      <a16:colId xmlns:a16="http://schemas.microsoft.com/office/drawing/2014/main" val="20001"/>
                    </a:ext>
                  </a:extLst>
                </a:gridCol>
                <a:gridCol w="2221849">
                  <a:extLst>
                    <a:ext uri="{9D8B030D-6E8A-4147-A177-3AD203B41FA5}">
                      <a16:colId xmlns:a16="http://schemas.microsoft.com/office/drawing/2014/main" val="20002"/>
                    </a:ext>
                  </a:extLst>
                </a:gridCol>
                <a:gridCol w="5296410">
                  <a:extLst>
                    <a:ext uri="{9D8B030D-6E8A-4147-A177-3AD203B41FA5}">
                      <a16:colId xmlns:a16="http://schemas.microsoft.com/office/drawing/2014/main" val="20003"/>
                    </a:ext>
                  </a:extLst>
                </a:gridCol>
              </a:tblGrid>
              <a:tr h="740130">
                <a:tc>
                  <a:txBody>
                    <a:bodyPr/>
                    <a:lstStyle/>
                    <a:p>
                      <a:pPr marL="0" lvl="0" indent="431800" algn="l" rtl="0">
                        <a:lnSpc>
                          <a:spcPct val="115000"/>
                        </a:lnSpc>
                        <a:spcBef>
                          <a:spcPts val="0"/>
                        </a:spcBef>
                        <a:spcAft>
                          <a:spcPts val="0"/>
                        </a:spcAft>
                        <a:buClr>
                          <a:schemeClr val="dk1"/>
                        </a:buClr>
                        <a:buSzPts val="1100"/>
                        <a:buFont typeface="Arial"/>
                        <a:buNone/>
                      </a:pPr>
                      <a:r>
                        <a:rPr lang="en-US" sz="1900" b="1" dirty="0" err="1"/>
                        <a:t>S.No</a:t>
                      </a:r>
                      <a:endParaRPr sz="1900" b="1" dirty="0"/>
                    </a:p>
                  </a:txBody>
                  <a:tcPr marL="68575" marR="68575" marT="91425" marB="91425"/>
                </a:tc>
                <a:tc>
                  <a:txBody>
                    <a:bodyPr/>
                    <a:lstStyle/>
                    <a:p>
                      <a:pPr marL="0" lvl="0" indent="0" algn="ctr" rtl="0">
                        <a:lnSpc>
                          <a:spcPct val="115000"/>
                        </a:lnSpc>
                        <a:spcBef>
                          <a:spcPts val="1200"/>
                        </a:spcBef>
                        <a:spcAft>
                          <a:spcPts val="0"/>
                        </a:spcAft>
                        <a:buNone/>
                      </a:pPr>
                      <a:r>
                        <a:rPr lang="en-US" sz="1900" b="1" dirty="0"/>
                        <a:t>Student Name</a:t>
                      </a:r>
                      <a:endParaRPr sz="1900" b="1" dirty="0"/>
                    </a:p>
                  </a:txBody>
                  <a:tcPr marL="68575" marR="68575" marT="91425" marB="91425"/>
                </a:tc>
                <a:tc>
                  <a:txBody>
                    <a:bodyPr/>
                    <a:lstStyle/>
                    <a:p>
                      <a:pPr marL="0" lvl="0" indent="0" algn="ctr" rtl="0">
                        <a:lnSpc>
                          <a:spcPct val="115000"/>
                        </a:lnSpc>
                        <a:spcBef>
                          <a:spcPts val="1200"/>
                        </a:spcBef>
                        <a:spcAft>
                          <a:spcPts val="0"/>
                        </a:spcAft>
                        <a:buNone/>
                      </a:pPr>
                      <a:r>
                        <a:rPr lang="en-US" sz="1900" b="1" dirty="0"/>
                        <a:t>Department</a:t>
                      </a:r>
                      <a:endParaRPr sz="1900" b="1" dirty="0"/>
                    </a:p>
                  </a:txBody>
                  <a:tcPr marL="68575" marR="68575" marT="91425" marB="91425"/>
                </a:tc>
                <a:tc>
                  <a:txBody>
                    <a:bodyPr/>
                    <a:lstStyle/>
                    <a:p>
                      <a:pPr marL="0" lvl="0" indent="0" algn="ctr" rtl="0">
                        <a:lnSpc>
                          <a:spcPct val="115000"/>
                        </a:lnSpc>
                        <a:spcBef>
                          <a:spcPts val="1200"/>
                        </a:spcBef>
                        <a:spcAft>
                          <a:spcPts val="0"/>
                        </a:spcAft>
                        <a:buNone/>
                      </a:pPr>
                      <a:r>
                        <a:rPr lang="en-US" sz="1900" b="1" dirty="0"/>
                        <a:t>Contribution</a:t>
                      </a:r>
                      <a:endParaRPr sz="1900" b="1" dirty="0"/>
                    </a:p>
                  </a:txBody>
                  <a:tcPr marL="68575" marR="68575" marT="91425" marB="91425"/>
                </a:tc>
                <a:extLst>
                  <a:ext uri="{0D108BD9-81ED-4DB2-BD59-A6C34878D82A}">
                    <a16:rowId xmlns:a16="http://schemas.microsoft.com/office/drawing/2014/main" val="10000"/>
                  </a:ext>
                </a:extLst>
              </a:tr>
              <a:tr h="765658">
                <a:tc>
                  <a:txBody>
                    <a:bodyPr/>
                    <a:lstStyle/>
                    <a:p>
                      <a:pPr marL="0" lvl="0" indent="431800" algn="just" rtl="0">
                        <a:lnSpc>
                          <a:spcPct val="115000"/>
                        </a:lnSpc>
                        <a:spcBef>
                          <a:spcPts val="0"/>
                        </a:spcBef>
                        <a:spcAft>
                          <a:spcPts val="0"/>
                        </a:spcAft>
                        <a:buNone/>
                      </a:pPr>
                      <a:r>
                        <a:rPr lang="en-US" sz="1500" b="1" dirty="0"/>
                        <a:t> 1</a:t>
                      </a:r>
                      <a:endParaRPr sz="1500" b="1" dirty="0"/>
                    </a:p>
                  </a:txBody>
                  <a:tcPr marL="68575" marR="68575" marT="91425" marB="91425"/>
                </a:tc>
                <a:tc>
                  <a:txBody>
                    <a:bodyPr/>
                    <a:lstStyle/>
                    <a:p>
                      <a:pPr marL="0" lvl="0" indent="431800" algn="just" rtl="0">
                        <a:lnSpc>
                          <a:spcPct val="115000"/>
                        </a:lnSpc>
                        <a:spcBef>
                          <a:spcPts val="0"/>
                        </a:spcBef>
                        <a:spcAft>
                          <a:spcPts val="0"/>
                        </a:spcAft>
                        <a:buNone/>
                      </a:pPr>
                      <a:r>
                        <a:rPr lang="en-US" sz="1600" dirty="0" err="1">
                          <a:effectLst/>
                        </a:rPr>
                        <a:t>Guvvala</a:t>
                      </a:r>
                      <a:endParaRPr lang="en-US" sz="1600" dirty="0">
                        <a:effectLst/>
                      </a:endParaRPr>
                    </a:p>
                    <a:p>
                      <a:pPr marL="0" lvl="0" indent="431800" algn="just" rtl="0">
                        <a:lnSpc>
                          <a:spcPct val="115000"/>
                        </a:lnSpc>
                        <a:spcBef>
                          <a:spcPts val="0"/>
                        </a:spcBef>
                        <a:spcAft>
                          <a:spcPts val="0"/>
                        </a:spcAft>
                        <a:buNone/>
                      </a:pPr>
                      <a:r>
                        <a:rPr lang="en-US" sz="1600" dirty="0" err="1">
                          <a:effectLst/>
                        </a:rPr>
                        <a:t>Tharun</a:t>
                      </a:r>
                      <a:endParaRPr sz="1600" b="1" dirty="0"/>
                    </a:p>
                  </a:txBody>
                  <a:tcPr marL="68575" marR="68575" marT="91425" marB="91425"/>
                </a:tc>
                <a:tc>
                  <a:txBody>
                    <a:bodyPr/>
                    <a:lstStyle/>
                    <a:p>
                      <a:pPr marL="0" lvl="0" indent="431800" algn="just" rtl="0">
                        <a:lnSpc>
                          <a:spcPct val="115000"/>
                        </a:lnSpc>
                        <a:spcBef>
                          <a:spcPts val="0"/>
                        </a:spcBef>
                        <a:spcAft>
                          <a:spcPts val="0"/>
                        </a:spcAft>
                        <a:buNone/>
                      </a:pPr>
                      <a:r>
                        <a:rPr lang="en-US" sz="1600" b="0" dirty="0"/>
                        <a:t>Mechanical</a:t>
                      </a:r>
                    </a:p>
                    <a:p>
                      <a:pPr marL="0" lvl="0" indent="431800" algn="just" rtl="0">
                        <a:lnSpc>
                          <a:spcPct val="115000"/>
                        </a:lnSpc>
                        <a:spcBef>
                          <a:spcPts val="0"/>
                        </a:spcBef>
                        <a:spcAft>
                          <a:spcPts val="0"/>
                        </a:spcAft>
                        <a:buNone/>
                      </a:pPr>
                      <a:r>
                        <a:rPr lang="en-US" sz="1600" b="0" dirty="0"/>
                        <a:t>Engineering </a:t>
                      </a:r>
                      <a:endParaRPr sz="1600" b="0" dirty="0"/>
                    </a:p>
                  </a:txBody>
                  <a:tcPr marL="68575" marR="68575" marT="91425" marB="91425"/>
                </a:tc>
                <a:tc>
                  <a:txBody>
                    <a:bodyPr/>
                    <a:lstStyle/>
                    <a:p>
                      <a:pPr marL="0" marR="0" lvl="0" indent="43180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dirty="0">
                          <a:solidFill>
                            <a:schemeClr val="tx1">
                              <a:lumMod val="95000"/>
                              <a:lumOff val="5000"/>
                            </a:schemeClr>
                          </a:solidFill>
                        </a:rPr>
                        <a:t>Monitored the noise levels in terms of area and personal noise sampling based on the intensity of HEMM Operations in the mines.</a:t>
                      </a:r>
                    </a:p>
                    <a:p>
                      <a:pPr marL="0" lvl="0" indent="431800" algn="l" rtl="0">
                        <a:lnSpc>
                          <a:spcPct val="115000"/>
                        </a:lnSpc>
                        <a:spcBef>
                          <a:spcPts val="0"/>
                        </a:spcBef>
                        <a:spcAft>
                          <a:spcPts val="0"/>
                        </a:spcAft>
                        <a:buNone/>
                      </a:pPr>
                      <a:endParaRPr sz="1200" b="0" dirty="0"/>
                    </a:p>
                  </a:txBody>
                  <a:tcPr marL="68575" marR="68575" marT="91425" marB="91425"/>
                </a:tc>
                <a:extLst>
                  <a:ext uri="{0D108BD9-81ED-4DB2-BD59-A6C34878D82A}">
                    <a16:rowId xmlns:a16="http://schemas.microsoft.com/office/drawing/2014/main" val="10001"/>
                  </a:ext>
                </a:extLst>
              </a:tr>
              <a:tr h="967968">
                <a:tc>
                  <a:txBody>
                    <a:bodyPr/>
                    <a:lstStyle/>
                    <a:p>
                      <a:pPr marL="0" lvl="0" indent="431800" algn="just" rtl="0">
                        <a:lnSpc>
                          <a:spcPct val="115000"/>
                        </a:lnSpc>
                        <a:spcBef>
                          <a:spcPts val="0"/>
                        </a:spcBef>
                        <a:spcAft>
                          <a:spcPts val="0"/>
                        </a:spcAft>
                        <a:buNone/>
                      </a:pPr>
                      <a:r>
                        <a:rPr lang="en-US" sz="1500" b="1" dirty="0"/>
                        <a:t> 2</a:t>
                      </a:r>
                      <a:endParaRPr sz="1500" b="1" dirty="0"/>
                    </a:p>
                  </a:txBody>
                  <a:tcPr marL="68575" marR="68575" marT="91425" marB="91425"/>
                </a:tc>
                <a:tc>
                  <a:txBody>
                    <a:bodyPr/>
                    <a:lstStyle/>
                    <a:p>
                      <a:pPr marL="0" lvl="0" indent="431800" algn="just" rtl="0">
                        <a:lnSpc>
                          <a:spcPct val="115000"/>
                        </a:lnSpc>
                        <a:spcBef>
                          <a:spcPts val="0"/>
                        </a:spcBef>
                        <a:spcAft>
                          <a:spcPts val="0"/>
                        </a:spcAft>
                        <a:buNone/>
                      </a:pPr>
                      <a:r>
                        <a:rPr lang="en-US" sz="1600" dirty="0" err="1">
                          <a:effectLst/>
                        </a:rPr>
                        <a:t>Basith</a:t>
                      </a:r>
                      <a:endParaRPr lang="en-US" sz="1600" dirty="0">
                        <a:effectLst/>
                      </a:endParaRPr>
                    </a:p>
                    <a:p>
                      <a:pPr marL="0" lvl="0" indent="431800" algn="just" rtl="0">
                        <a:lnSpc>
                          <a:spcPct val="115000"/>
                        </a:lnSpc>
                        <a:spcBef>
                          <a:spcPts val="0"/>
                        </a:spcBef>
                        <a:spcAft>
                          <a:spcPts val="0"/>
                        </a:spcAft>
                        <a:buNone/>
                      </a:pPr>
                      <a:r>
                        <a:rPr lang="en-US" sz="1600" dirty="0">
                          <a:effectLst/>
                        </a:rPr>
                        <a:t>Shaik</a:t>
                      </a:r>
                      <a:endParaRPr sz="1600" b="1" dirty="0"/>
                    </a:p>
                  </a:txBody>
                  <a:tcPr marL="68575" marR="68575" marT="91425" marB="91425"/>
                </a:tc>
                <a:tc>
                  <a:txBody>
                    <a:bodyPr/>
                    <a:lstStyle/>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Mechanical</a:t>
                      </a:r>
                    </a:p>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Engineering </a:t>
                      </a:r>
                    </a:p>
                    <a:p>
                      <a:pPr marL="0" lvl="0" indent="431800" algn="just" rtl="0">
                        <a:lnSpc>
                          <a:spcPct val="115000"/>
                        </a:lnSpc>
                        <a:spcBef>
                          <a:spcPts val="0"/>
                        </a:spcBef>
                        <a:spcAft>
                          <a:spcPts val="0"/>
                        </a:spcAft>
                        <a:buNone/>
                      </a:pPr>
                      <a:endParaRPr sz="1600" b="0" dirty="0"/>
                    </a:p>
                  </a:txBody>
                  <a:tcPr marL="68575" marR="68575" marT="91425" marB="91425"/>
                </a:tc>
                <a:tc>
                  <a:txBody>
                    <a:bodyPr/>
                    <a:lstStyle/>
                    <a:p>
                      <a:pPr marL="0" marR="0" lvl="0" indent="43180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b="1" dirty="0"/>
                        <a:t> </a:t>
                      </a:r>
                      <a:r>
                        <a:rPr lang="en-US" sz="1200" b="1" dirty="0">
                          <a:solidFill>
                            <a:schemeClr val="tx1">
                              <a:lumMod val="95000"/>
                              <a:lumOff val="5000"/>
                            </a:schemeClr>
                          </a:solidFill>
                        </a:rPr>
                        <a:t>E</a:t>
                      </a:r>
                      <a:r>
                        <a:rPr lang="en-US" sz="1200" dirty="0">
                          <a:solidFill>
                            <a:schemeClr val="tx1">
                              <a:lumMod val="95000"/>
                              <a:lumOff val="5000"/>
                            </a:schemeClr>
                          </a:solidFill>
                        </a:rPr>
                        <a:t>valuated the whole-body and hand- arm vibration which has harmful effects on the health of those Employed and occupational diseases in the opencast mines.</a:t>
                      </a:r>
                    </a:p>
                    <a:p>
                      <a:pPr marL="0" lvl="0" indent="431800" algn="l" rtl="0">
                        <a:lnSpc>
                          <a:spcPct val="115000"/>
                        </a:lnSpc>
                        <a:spcBef>
                          <a:spcPts val="0"/>
                        </a:spcBef>
                        <a:spcAft>
                          <a:spcPts val="0"/>
                        </a:spcAft>
                        <a:buNone/>
                      </a:pPr>
                      <a:endParaRPr sz="1200" b="1" dirty="0"/>
                    </a:p>
                  </a:txBody>
                  <a:tcPr marL="68575" marR="68575" marT="91425" marB="91425"/>
                </a:tc>
                <a:extLst>
                  <a:ext uri="{0D108BD9-81ED-4DB2-BD59-A6C34878D82A}">
                    <a16:rowId xmlns:a16="http://schemas.microsoft.com/office/drawing/2014/main" val="10002"/>
                  </a:ext>
                </a:extLst>
              </a:tr>
              <a:tr h="967968">
                <a:tc>
                  <a:txBody>
                    <a:bodyPr/>
                    <a:lstStyle/>
                    <a:p>
                      <a:pPr marL="0" lvl="0" indent="431800" algn="just" rtl="0">
                        <a:lnSpc>
                          <a:spcPct val="115000"/>
                        </a:lnSpc>
                        <a:spcBef>
                          <a:spcPts val="0"/>
                        </a:spcBef>
                        <a:spcAft>
                          <a:spcPts val="0"/>
                        </a:spcAft>
                        <a:buNone/>
                      </a:pPr>
                      <a:r>
                        <a:rPr lang="en-US" sz="1500" b="1" dirty="0"/>
                        <a:t> 3</a:t>
                      </a:r>
                      <a:endParaRPr sz="1500" b="1" dirty="0"/>
                    </a:p>
                  </a:txBody>
                  <a:tcPr marL="68575" marR="68575" marT="91425" marB="91425"/>
                </a:tc>
                <a:tc>
                  <a:txBody>
                    <a:bodyPr/>
                    <a:lstStyle/>
                    <a:p>
                      <a:pPr marL="0" lvl="0" indent="431800" algn="just" rtl="0">
                        <a:lnSpc>
                          <a:spcPct val="115000"/>
                        </a:lnSpc>
                        <a:spcBef>
                          <a:spcPts val="0"/>
                        </a:spcBef>
                        <a:spcAft>
                          <a:spcPts val="0"/>
                        </a:spcAft>
                        <a:buNone/>
                      </a:pPr>
                      <a:r>
                        <a:rPr lang="en-US" sz="1600" dirty="0">
                          <a:effectLst/>
                        </a:rPr>
                        <a:t>Suraj</a:t>
                      </a:r>
                    </a:p>
                    <a:p>
                      <a:pPr marL="0" lvl="0" indent="431800" algn="just" rtl="0">
                        <a:lnSpc>
                          <a:spcPct val="115000"/>
                        </a:lnSpc>
                        <a:spcBef>
                          <a:spcPts val="0"/>
                        </a:spcBef>
                        <a:spcAft>
                          <a:spcPts val="0"/>
                        </a:spcAft>
                        <a:buNone/>
                      </a:pPr>
                      <a:r>
                        <a:rPr lang="en-US" sz="1600" dirty="0">
                          <a:effectLst/>
                        </a:rPr>
                        <a:t>Choudhary</a:t>
                      </a:r>
                      <a:endParaRPr sz="1600" b="1" dirty="0"/>
                    </a:p>
                  </a:txBody>
                  <a:tcPr marL="68575" marR="68575" marT="91425" marB="91425"/>
                </a:tc>
                <a:tc>
                  <a:txBody>
                    <a:bodyPr/>
                    <a:lstStyle/>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Chemical</a:t>
                      </a:r>
                    </a:p>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Engineering </a:t>
                      </a:r>
                    </a:p>
                    <a:p>
                      <a:pPr marL="0" lvl="0" indent="431800" algn="just" rtl="0">
                        <a:lnSpc>
                          <a:spcPct val="115000"/>
                        </a:lnSpc>
                        <a:spcBef>
                          <a:spcPts val="0"/>
                        </a:spcBef>
                        <a:spcAft>
                          <a:spcPts val="0"/>
                        </a:spcAft>
                        <a:buNone/>
                      </a:pPr>
                      <a:endParaRPr sz="1600" b="0" dirty="0"/>
                    </a:p>
                  </a:txBody>
                  <a:tcPr marL="68575" marR="68575" marT="91425" marB="91425"/>
                </a:tc>
                <a:tc>
                  <a:txBody>
                    <a:bodyPr/>
                    <a:lstStyle/>
                    <a:p>
                      <a:pPr marL="0" marR="0" lvl="0" indent="43180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dirty="0">
                          <a:solidFill>
                            <a:schemeClr val="tx1">
                              <a:lumMod val="95000"/>
                              <a:lumOff val="5000"/>
                            </a:schemeClr>
                          </a:solidFill>
                        </a:rPr>
                        <a:t> Assessed the air borne dust of workplace in terms of area and personal dust sampling and analyses the free Silica of dust in the collected samples.</a:t>
                      </a:r>
                    </a:p>
                    <a:p>
                      <a:pPr marL="0" lvl="0" indent="431800" algn="l" rtl="0">
                        <a:lnSpc>
                          <a:spcPct val="115000"/>
                        </a:lnSpc>
                        <a:spcBef>
                          <a:spcPts val="0"/>
                        </a:spcBef>
                        <a:spcAft>
                          <a:spcPts val="0"/>
                        </a:spcAft>
                        <a:buNone/>
                      </a:pPr>
                      <a:endParaRPr sz="1200" b="1" dirty="0"/>
                    </a:p>
                  </a:txBody>
                  <a:tcPr marL="68575" marR="68575" marT="91425" marB="91425"/>
                </a:tc>
                <a:extLst>
                  <a:ext uri="{0D108BD9-81ED-4DB2-BD59-A6C34878D82A}">
                    <a16:rowId xmlns:a16="http://schemas.microsoft.com/office/drawing/2014/main" val="10003"/>
                  </a:ext>
                </a:extLst>
              </a:tr>
              <a:tr h="1170278">
                <a:tc>
                  <a:txBody>
                    <a:bodyPr/>
                    <a:lstStyle/>
                    <a:p>
                      <a:pPr marL="0" lvl="0" indent="431800" algn="just" rtl="0">
                        <a:lnSpc>
                          <a:spcPct val="115000"/>
                        </a:lnSpc>
                        <a:spcBef>
                          <a:spcPts val="0"/>
                        </a:spcBef>
                        <a:spcAft>
                          <a:spcPts val="0"/>
                        </a:spcAft>
                        <a:buNone/>
                      </a:pPr>
                      <a:r>
                        <a:rPr lang="en-US" sz="1500" b="1" dirty="0"/>
                        <a:t> 4</a:t>
                      </a:r>
                      <a:endParaRPr sz="1500" b="1" dirty="0"/>
                    </a:p>
                  </a:txBody>
                  <a:tcPr marL="68575" marR="68575" marT="91425" marB="91425"/>
                </a:tc>
                <a:tc>
                  <a:txBody>
                    <a:bodyPr/>
                    <a:lstStyle/>
                    <a:p>
                      <a:pPr marL="0" lvl="0" indent="431800" algn="just" rtl="0">
                        <a:lnSpc>
                          <a:spcPct val="115000"/>
                        </a:lnSpc>
                        <a:spcBef>
                          <a:spcPts val="0"/>
                        </a:spcBef>
                        <a:spcAft>
                          <a:spcPts val="0"/>
                        </a:spcAft>
                        <a:buNone/>
                      </a:pPr>
                      <a:r>
                        <a:rPr lang="en-US" sz="1600" dirty="0" err="1">
                          <a:effectLst/>
                        </a:rPr>
                        <a:t>Gururanga</a:t>
                      </a:r>
                      <a:endParaRPr lang="en-US" sz="1600" dirty="0">
                        <a:effectLst/>
                      </a:endParaRPr>
                    </a:p>
                    <a:p>
                      <a:pPr marL="0" lvl="0" indent="431800" algn="just" rtl="0">
                        <a:lnSpc>
                          <a:spcPct val="115000"/>
                        </a:lnSpc>
                        <a:spcBef>
                          <a:spcPts val="0"/>
                        </a:spcBef>
                        <a:spcAft>
                          <a:spcPts val="0"/>
                        </a:spcAft>
                        <a:buNone/>
                      </a:pPr>
                      <a:r>
                        <a:rPr lang="en-US" sz="1600" dirty="0" err="1">
                          <a:effectLst/>
                        </a:rPr>
                        <a:t>Ramanujam</a:t>
                      </a:r>
                      <a:endParaRPr sz="1600" b="1" dirty="0"/>
                    </a:p>
                  </a:txBody>
                  <a:tcPr marL="68575" marR="68575" marT="91425" marB="91425"/>
                </a:tc>
                <a:tc>
                  <a:txBody>
                    <a:bodyPr/>
                    <a:lstStyle/>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Chemical</a:t>
                      </a:r>
                    </a:p>
                    <a:p>
                      <a:pPr marL="0" marR="0" lvl="0" indent="43180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600" b="0" dirty="0"/>
                        <a:t>Engineering </a:t>
                      </a:r>
                    </a:p>
                  </a:txBody>
                  <a:tcPr marL="68575" marR="68575" marT="91425" marB="91425"/>
                </a:tc>
                <a:tc>
                  <a:txBody>
                    <a:bodyPr/>
                    <a:lstStyle/>
                    <a:p>
                      <a:pPr marL="0" marR="0" lvl="0" indent="43180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kern="100" dirty="0">
                          <a:effectLst/>
                        </a:rPr>
                        <a:t>Conducted preliminary study of the workplace and its environment that governs in identifying specific Sources of VOC emissions, quantifying concentration levels in various operational areas.</a:t>
                      </a:r>
                    </a:p>
                    <a:p>
                      <a:pPr marL="0" marR="0" lvl="0" indent="431800" algn="l" defTabSz="914400" rtl="0" eaLnBrk="1" fontAlgn="auto" latinLnBrk="0" hangingPunct="1">
                        <a:lnSpc>
                          <a:spcPct val="115000"/>
                        </a:lnSpc>
                        <a:spcBef>
                          <a:spcPts val="0"/>
                        </a:spcBef>
                        <a:spcAft>
                          <a:spcPts val="0"/>
                        </a:spcAft>
                        <a:buClr>
                          <a:srgbClr val="000000"/>
                        </a:buClr>
                        <a:buSzTx/>
                        <a:buFont typeface="Arial"/>
                        <a:buNone/>
                        <a:tabLst/>
                        <a:defRPr/>
                      </a:pPr>
                      <a:endParaRPr lang="en-US" sz="1200" dirty="0">
                        <a:solidFill>
                          <a:schemeClr val="tx1">
                            <a:lumMod val="95000"/>
                            <a:lumOff val="5000"/>
                          </a:schemeClr>
                        </a:solidFill>
                      </a:endParaRPr>
                    </a:p>
                    <a:p>
                      <a:pPr marL="0" lvl="0" indent="431800" algn="l" rtl="0">
                        <a:lnSpc>
                          <a:spcPct val="115000"/>
                        </a:lnSpc>
                        <a:spcBef>
                          <a:spcPts val="0"/>
                        </a:spcBef>
                        <a:spcAft>
                          <a:spcPts val="0"/>
                        </a:spcAft>
                        <a:buNone/>
                      </a:pPr>
                      <a:endParaRPr sz="1200" b="1" dirty="0"/>
                    </a:p>
                  </a:txBody>
                  <a:tcPr marL="68575" marR="6857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Experimental Work/ Analysis carried out</a:t>
            </a:r>
            <a:endParaRPr dirty="0"/>
          </a:p>
        </p:txBody>
      </p:sp>
      <p:sp>
        <p:nvSpPr>
          <p:cNvPr id="173" name="Google Shape;173;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 </a:t>
            </a:r>
            <a:endParaRPr dirty="0"/>
          </a:p>
        </p:txBody>
      </p:sp>
      <p:grpSp>
        <p:nvGrpSpPr>
          <p:cNvPr id="3" name="Group 2">
            <a:extLst>
              <a:ext uri="{FF2B5EF4-FFF2-40B4-BE49-F238E27FC236}">
                <a16:creationId xmlns:a16="http://schemas.microsoft.com/office/drawing/2014/main" id="{674879FC-9170-DA9D-C31C-1B0572DF70EA}"/>
              </a:ext>
            </a:extLst>
          </p:cNvPr>
          <p:cNvGrpSpPr/>
          <p:nvPr/>
        </p:nvGrpSpPr>
        <p:grpSpPr>
          <a:xfrm>
            <a:off x="1117600" y="2333216"/>
            <a:ext cx="9491018" cy="2519680"/>
            <a:chOff x="1261745" y="2217102"/>
            <a:chExt cx="9491018" cy="2519680"/>
          </a:xfrm>
        </p:grpSpPr>
        <p:pic>
          <p:nvPicPr>
            <p:cNvPr id="4" name="Picture 3">
              <a:extLst>
                <a:ext uri="{FF2B5EF4-FFF2-40B4-BE49-F238E27FC236}">
                  <a16:creationId xmlns:a16="http://schemas.microsoft.com/office/drawing/2014/main" id="{48A12A10-A7D2-B734-93BA-5081706558E0}"/>
                </a:ext>
              </a:extLst>
            </p:cNvPr>
            <p:cNvPicPr/>
            <p:nvPr/>
          </p:nvPicPr>
          <p:blipFill>
            <a:blip r:embed="rId3" cstate="print"/>
            <a:srcRect/>
            <a:stretch>
              <a:fillRect/>
            </a:stretch>
          </p:blipFill>
          <p:spPr bwMode="auto">
            <a:xfrm>
              <a:off x="1261745" y="2217102"/>
              <a:ext cx="3347776" cy="2519680"/>
            </a:xfrm>
            <a:prstGeom prst="rect">
              <a:avLst/>
            </a:prstGeom>
            <a:noFill/>
            <a:ln w="9525">
              <a:noFill/>
              <a:miter lim="800000"/>
              <a:headEnd/>
              <a:tailEnd/>
            </a:ln>
          </p:spPr>
        </p:pic>
        <p:pic>
          <p:nvPicPr>
            <p:cNvPr id="5" name="Picture 4">
              <a:extLst>
                <a:ext uri="{FF2B5EF4-FFF2-40B4-BE49-F238E27FC236}">
                  <a16:creationId xmlns:a16="http://schemas.microsoft.com/office/drawing/2014/main" id="{CF57654B-6348-A9D3-62A6-818C62C767A2}"/>
                </a:ext>
              </a:extLst>
            </p:cNvPr>
            <p:cNvPicPr/>
            <p:nvPr/>
          </p:nvPicPr>
          <p:blipFill>
            <a:blip r:embed="rId4"/>
            <a:stretch>
              <a:fillRect/>
            </a:stretch>
          </p:blipFill>
          <p:spPr>
            <a:xfrm>
              <a:off x="4925441" y="2217102"/>
              <a:ext cx="3347776" cy="2519680"/>
            </a:xfrm>
            <a:prstGeom prst="rect">
              <a:avLst/>
            </a:prstGeom>
          </p:spPr>
        </p:pic>
        <p:pic>
          <p:nvPicPr>
            <p:cNvPr id="6" name="Picture 5">
              <a:extLst>
                <a:ext uri="{FF2B5EF4-FFF2-40B4-BE49-F238E27FC236}">
                  <a16:creationId xmlns:a16="http://schemas.microsoft.com/office/drawing/2014/main" id="{AB673CEB-37B1-61EC-61EF-D0A4722E147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9137" y="2217102"/>
              <a:ext cx="2163626" cy="2519680"/>
            </a:xfrm>
            <a:prstGeom prst="rect">
              <a:avLst/>
            </a:prstGeom>
            <a:noFill/>
            <a:ln>
              <a:noFill/>
            </a:ln>
          </p:spPr>
        </p:pic>
      </p:grpSp>
      <p:sp>
        <p:nvSpPr>
          <p:cNvPr id="7" name="TextBox 6">
            <a:extLst>
              <a:ext uri="{FF2B5EF4-FFF2-40B4-BE49-F238E27FC236}">
                <a16:creationId xmlns:a16="http://schemas.microsoft.com/office/drawing/2014/main" id="{E6183A90-CA79-E9EE-98F2-B7130BDA6214}"/>
              </a:ext>
            </a:extLst>
          </p:cNvPr>
          <p:cNvSpPr txBox="1"/>
          <p:nvPr/>
        </p:nvSpPr>
        <p:spPr>
          <a:xfrm>
            <a:off x="5600192" y="5569309"/>
            <a:ext cx="2844800" cy="338554"/>
          </a:xfrm>
          <a:prstGeom prst="rect">
            <a:avLst/>
          </a:prstGeom>
          <a:noFill/>
        </p:spPr>
        <p:txBody>
          <a:bodyPr wrap="square" rtlCol="0">
            <a:spAutoFit/>
          </a:bodyPr>
          <a:lstStyle/>
          <a:p>
            <a:r>
              <a:rPr lang="en-US" sz="1600" b="1" dirty="0"/>
              <a:t>Tri axial Pad</a:t>
            </a:r>
            <a:r>
              <a:rPr lang="en-US" sz="1600" dirty="0"/>
              <a:t> </a:t>
            </a:r>
            <a:endParaRPr lang="en-US" sz="1600" i="1" dirty="0"/>
          </a:p>
        </p:txBody>
      </p:sp>
      <p:sp>
        <p:nvSpPr>
          <p:cNvPr id="8" name="TextBox 7">
            <a:extLst>
              <a:ext uri="{FF2B5EF4-FFF2-40B4-BE49-F238E27FC236}">
                <a16:creationId xmlns:a16="http://schemas.microsoft.com/office/drawing/2014/main" id="{34AD3654-300F-F0B8-7CD1-6763AE9648AD}"/>
              </a:ext>
            </a:extLst>
          </p:cNvPr>
          <p:cNvSpPr txBox="1"/>
          <p:nvPr/>
        </p:nvSpPr>
        <p:spPr>
          <a:xfrm>
            <a:off x="2286000" y="5087830"/>
            <a:ext cx="1023257" cy="307777"/>
          </a:xfrm>
          <a:prstGeom prst="rect">
            <a:avLst/>
          </a:prstGeom>
          <a:noFill/>
        </p:spPr>
        <p:txBody>
          <a:bodyPr wrap="square" rtlCol="0">
            <a:spAutoFit/>
          </a:bodyPr>
          <a:lstStyle/>
          <a:p>
            <a:r>
              <a:rPr lang="en-US" sz="1400" i="1" dirty="0"/>
              <a:t>Image 1.1</a:t>
            </a:r>
            <a:endParaRPr lang="en-US" dirty="0"/>
          </a:p>
        </p:txBody>
      </p:sp>
      <p:sp>
        <p:nvSpPr>
          <p:cNvPr id="9" name="TextBox 8">
            <a:extLst>
              <a:ext uri="{FF2B5EF4-FFF2-40B4-BE49-F238E27FC236}">
                <a16:creationId xmlns:a16="http://schemas.microsoft.com/office/drawing/2014/main" id="{5F61A7CF-FF16-F307-C530-C8A1A42622E6}"/>
              </a:ext>
            </a:extLst>
          </p:cNvPr>
          <p:cNvSpPr txBox="1"/>
          <p:nvPr/>
        </p:nvSpPr>
        <p:spPr>
          <a:xfrm>
            <a:off x="5763985" y="5087830"/>
            <a:ext cx="1023257" cy="307777"/>
          </a:xfrm>
          <a:prstGeom prst="rect">
            <a:avLst/>
          </a:prstGeom>
          <a:noFill/>
        </p:spPr>
        <p:txBody>
          <a:bodyPr wrap="square" rtlCol="0">
            <a:spAutoFit/>
          </a:bodyPr>
          <a:lstStyle/>
          <a:p>
            <a:r>
              <a:rPr lang="en-US" sz="1400" i="1" dirty="0"/>
              <a:t>Image 1.2</a:t>
            </a:r>
            <a:endParaRPr lang="en-US" dirty="0"/>
          </a:p>
        </p:txBody>
      </p:sp>
      <p:sp>
        <p:nvSpPr>
          <p:cNvPr id="10" name="TextBox 9">
            <a:extLst>
              <a:ext uri="{FF2B5EF4-FFF2-40B4-BE49-F238E27FC236}">
                <a16:creationId xmlns:a16="http://schemas.microsoft.com/office/drawing/2014/main" id="{4B123642-DCD4-0E0D-F812-6946FAE1A23B}"/>
              </a:ext>
            </a:extLst>
          </p:cNvPr>
          <p:cNvSpPr txBox="1"/>
          <p:nvPr/>
        </p:nvSpPr>
        <p:spPr>
          <a:xfrm>
            <a:off x="9241971" y="5087830"/>
            <a:ext cx="1023257" cy="307777"/>
          </a:xfrm>
          <a:prstGeom prst="rect">
            <a:avLst/>
          </a:prstGeom>
          <a:noFill/>
        </p:spPr>
        <p:txBody>
          <a:bodyPr wrap="square" rtlCol="0">
            <a:spAutoFit/>
          </a:bodyPr>
          <a:lstStyle/>
          <a:p>
            <a:r>
              <a:rPr lang="en-US" sz="1400" i="1" dirty="0"/>
              <a:t>Image 1.3</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82CC-6D07-3F84-69E5-7F712BCBA5F0}"/>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ABC8E4C2-FFBF-0388-504D-E53CDBD2BB80}"/>
              </a:ext>
            </a:extLst>
          </p:cNvPr>
          <p:cNvSpPr>
            <a:spLocks noGrp="1"/>
          </p:cNvSpPr>
          <p:nvPr>
            <p:ph type="body" idx="1"/>
          </p:nvPr>
        </p:nvSpPr>
        <p:spPr>
          <a:xfrm>
            <a:off x="968829" y="1053084"/>
            <a:ext cx="10515600" cy="4351338"/>
          </a:xfrm>
        </p:spPr>
        <p:txBody>
          <a:bodyPr/>
          <a:lstStyle/>
          <a:p>
            <a:pPr marL="114300" indent="0">
              <a:buNone/>
            </a:pPr>
            <a:r>
              <a:rPr lang="en-US" dirty="0"/>
              <a:t> </a:t>
            </a:r>
          </a:p>
        </p:txBody>
      </p:sp>
      <p:sp>
        <p:nvSpPr>
          <p:cNvPr id="4" name="Slide Number Placeholder 3">
            <a:extLst>
              <a:ext uri="{FF2B5EF4-FFF2-40B4-BE49-F238E27FC236}">
                <a16:creationId xmlns:a16="http://schemas.microsoft.com/office/drawing/2014/main" id="{D37BD87B-BC35-4683-84C6-9068571BA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descr="A camera on a tripod next to a truck&#10;&#10;Description automatically generated">
            <a:extLst>
              <a:ext uri="{FF2B5EF4-FFF2-40B4-BE49-F238E27FC236}">
                <a16:creationId xmlns:a16="http://schemas.microsoft.com/office/drawing/2014/main" id="{1518D297-5DF6-5DDA-09AF-DA0AF9BA9BAA}"/>
              </a:ext>
            </a:extLst>
          </p:cNvPr>
          <p:cNvPicPr>
            <a:picLocks noChangeAspect="1"/>
          </p:cNvPicPr>
          <p:nvPr/>
        </p:nvPicPr>
        <p:blipFill>
          <a:blip r:embed="rId2"/>
          <a:stretch>
            <a:fillRect/>
          </a:stretch>
        </p:blipFill>
        <p:spPr>
          <a:xfrm>
            <a:off x="2724382" y="1308434"/>
            <a:ext cx="3211961" cy="3703197"/>
          </a:xfrm>
          <a:prstGeom prst="rect">
            <a:avLst/>
          </a:prstGeom>
        </p:spPr>
      </p:pic>
      <p:sp>
        <p:nvSpPr>
          <p:cNvPr id="8" name="TextBox 7">
            <a:extLst>
              <a:ext uri="{FF2B5EF4-FFF2-40B4-BE49-F238E27FC236}">
                <a16:creationId xmlns:a16="http://schemas.microsoft.com/office/drawing/2014/main" id="{CC740618-4E24-1F4E-63CE-76F8CDAF9DBC}"/>
              </a:ext>
            </a:extLst>
          </p:cNvPr>
          <p:cNvSpPr txBox="1"/>
          <p:nvPr/>
        </p:nvSpPr>
        <p:spPr>
          <a:xfrm>
            <a:off x="4747391" y="5334265"/>
            <a:ext cx="2697217" cy="523220"/>
          </a:xfrm>
          <a:prstGeom prst="rect">
            <a:avLst/>
          </a:prstGeom>
          <a:noFill/>
        </p:spPr>
        <p:txBody>
          <a:bodyPr wrap="square" rtlCol="0">
            <a:spAutoFit/>
          </a:bodyPr>
          <a:lstStyle/>
          <a:p>
            <a:r>
              <a:rPr lang="en-US" b="1" dirty="0"/>
              <a:t>	</a:t>
            </a:r>
            <a:r>
              <a:rPr lang="en-US" i="1" dirty="0"/>
              <a:t> Image 3.1</a:t>
            </a:r>
            <a:endParaRPr lang="en-US" b="1" dirty="0"/>
          </a:p>
          <a:p>
            <a:r>
              <a:rPr lang="en-US" b="1" dirty="0"/>
              <a:t>  Noise measuring Instrument</a:t>
            </a:r>
            <a:endParaRPr lang="en-US" i="1" dirty="0"/>
          </a:p>
        </p:txBody>
      </p:sp>
      <p:pic>
        <p:nvPicPr>
          <p:cNvPr id="12" name="Picture 11" descr="A person holding a device&#10;&#10;Description automatically generated">
            <a:extLst>
              <a:ext uri="{FF2B5EF4-FFF2-40B4-BE49-F238E27FC236}">
                <a16:creationId xmlns:a16="http://schemas.microsoft.com/office/drawing/2014/main" id="{569425D4-5152-0311-FB30-AB75FA73E5C7}"/>
              </a:ext>
            </a:extLst>
          </p:cNvPr>
          <p:cNvPicPr>
            <a:picLocks noChangeAspect="1"/>
          </p:cNvPicPr>
          <p:nvPr/>
        </p:nvPicPr>
        <p:blipFill>
          <a:blip r:embed="rId3"/>
          <a:stretch>
            <a:fillRect/>
          </a:stretch>
        </p:blipFill>
        <p:spPr>
          <a:xfrm>
            <a:off x="6255659" y="1308434"/>
            <a:ext cx="3602086" cy="3703197"/>
          </a:xfrm>
          <a:prstGeom prst="rect">
            <a:avLst/>
          </a:prstGeom>
        </p:spPr>
      </p:pic>
    </p:spTree>
    <p:extLst>
      <p:ext uri="{BB962C8B-B14F-4D97-AF65-F5344CB8AC3E}">
        <p14:creationId xmlns:p14="http://schemas.microsoft.com/office/powerpoint/2010/main" val="346559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7ACA52-5C09-76F3-E83C-9E67C63811B5}"/>
              </a:ext>
            </a:extLst>
          </p:cNvPr>
          <p:cNvSpPr>
            <a:spLocks noGrp="1"/>
          </p:cNvSpPr>
          <p:nvPr>
            <p:ph type="body" idx="1"/>
          </p:nvPr>
        </p:nvSpPr>
        <p:spPr>
          <a:xfrm>
            <a:off x="838200" y="1545406"/>
            <a:ext cx="10515600" cy="4351338"/>
          </a:xfrm>
        </p:spPr>
        <p:txBody>
          <a:bodyPr/>
          <a:lstStyle/>
          <a:p>
            <a:pPr marL="114300" indent="0">
              <a:buNone/>
            </a:pPr>
            <a:r>
              <a:rPr lang="en-US" dirty="0"/>
              <a:t> </a:t>
            </a:r>
          </a:p>
        </p:txBody>
      </p:sp>
      <p:sp>
        <p:nvSpPr>
          <p:cNvPr id="4" name="Slide Number Placeholder 3">
            <a:extLst>
              <a:ext uri="{FF2B5EF4-FFF2-40B4-BE49-F238E27FC236}">
                <a16:creationId xmlns:a16="http://schemas.microsoft.com/office/drawing/2014/main" id="{548415A7-519E-9576-067C-FE251896DB97}"/>
              </a:ext>
            </a:extLst>
          </p:cNvPr>
          <p:cNvSpPr>
            <a:spLocks noGrp="1"/>
          </p:cNvSpPr>
          <p:nvPr>
            <p:ph type="sldNum" idx="12"/>
          </p:nvPr>
        </p:nvSpPr>
        <p:spPr>
          <a:xfrm>
            <a:off x="9233170" y="6030330"/>
            <a:ext cx="2743200" cy="365125"/>
          </a:xfrm>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8" name="TextBox 7">
            <a:extLst>
              <a:ext uri="{FF2B5EF4-FFF2-40B4-BE49-F238E27FC236}">
                <a16:creationId xmlns:a16="http://schemas.microsoft.com/office/drawing/2014/main" id="{E5C8F5A5-B440-E6CB-73AB-8DCF5F1A2106}"/>
              </a:ext>
            </a:extLst>
          </p:cNvPr>
          <p:cNvSpPr txBox="1"/>
          <p:nvPr/>
        </p:nvSpPr>
        <p:spPr>
          <a:xfrm>
            <a:off x="4365920" y="5374562"/>
            <a:ext cx="2697217" cy="738664"/>
          </a:xfrm>
          <a:prstGeom prst="rect">
            <a:avLst/>
          </a:prstGeom>
          <a:noFill/>
        </p:spPr>
        <p:txBody>
          <a:bodyPr wrap="square" rtlCol="0">
            <a:spAutoFit/>
          </a:bodyPr>
          <a:lstStyle/>
          <a:p>
            <a:r>
              <a:rPr lang="en-US" b="1" dirty="0"/>
              <a:t>	</a:t>
            </a:r>
            <a:r>
              <a:rPr lang="en-US" i="1" dirty="0"/>
              <a:t> Image 2.1</a:t>
            </a:r>
            <a:endParaRPr lang="en-US" b="1" dirty="0"/>
          </a:p>
          <a:p>
            <a:r>
              <a:rPr lang="en-US" b="1" dirty="0"/>
              <a:t> Dust measuring Instrument</a:t>
            </a:r>
          </a:p>
          <a:p>
            <a:r>
              <a:rPr lang="en-US" b="1" i="1" dirty="0"/>
              <a:t>          (Sidekick Pump)</a:t>
            </a:r>
            <a:endParaRPr lang="en-US" i="1" dirty="0"/>
          </a:p>
        </p:txBody>
      </p:sp>
      <p:grpSp>
        <p:nvGrpSpPr>
          <p:cNvPr id="14" name="Group 13">
            <a:extLst>
              <a:ext uri="{FF2B5EF4-FFF2-40B4-BE49-F238E27FC236}">
                <a16:creationId xmlns:a16="http://schemas.microsoft.com/office/drawing/2014/main" id="{D7EE8D06-FFCE-62A0-136D-1DECA144E708}"/>
              </a:ext>
            </a:extLst>
          </p:cNvPr>
          <p:cNvGrpSpPr/>
          <p:nvPr/>
        </p:nvGrpSpPr>
        <p:grpSpPr>
          <a:xfrm>
            <a:off x="1698852" y="1714157"/>
            <a:ext cx="7822519" cy="3429686"/>
            <a:chOff x="1824038" y="1713341"/>
            <a:chExt cx="5564187" cy="2181225"/>
          </a:xfrm>
        </p:grpSpPr>
        <p:pic>
          <p:nvPicPr>
            <p:cNvPr id="11" name="Picture 10">
              <a:extLst>
                <a:ext uri="{FF2B5EF4-FFF2-40B4-BE49-F238E27FC236}">
                  <a16:creationId xmlns:a16="http://schemas.microsoft.com/office/drawing/2014/main" id="{9D432D33-82A6-F1DE-A2A0-0AE29E800468}"/>
                </a:ext>
              </a:extLst>
            </p:cNvPr>
            <p:cNvPicPr>
              <a:picLocks noChangeAspect="1"/>
            </p:cNvPicPr>
            <p:nvPr/>
          </p:nvPicPr>
          <p:blipFill>
            <a:blip r:embed="rId2"/>
            <a:stretch>
              <a:fillRect/>
            </a:stretch>
          </p:blipFill>
          <p:spPr>
            <a:xfrm>
              <a:off x="5311775" y="1713341"/>
              <a:ext cx="2076450" cy="2181225"/>
            </a:xfrm>
            <a:prstGeom prst="rect">
              <a:avLst/>
            </a:prstGeom>
          </p:spPr>
        </p:pic>
        <p:pic>
          <p:nvPicPr>
            <p:cNvPr id="13" name="Picture 12">
              <a:extLst>
                <a:ext uri="{FF2B5EF4-FFF2-40B4-BE49-F238E27FC236}">
                  <a16:creationId xmlns:a16="http://schemas.microsoft.com/office/drawing/2014/main" id="{45F6704B-BD8B-D854-8E5D-2C9A3E1D5470}"/>
                </a:ext>
              </a:extLst>
            </p:cNvPr>
            <p:cNvPicPr>
              <a:picLocks noChangeAspect="1"/>
            </p:cNvPicPr>
            <p:nvPr/>
          </p:nvPicPr>
          <p:blipFill>
            <a:blip r:embed="rId3"/>
            <a:stretch>
              <a:fillRect/>
            </a:stretch>
          </p:blipFill>
          <p:spPr>
            <a:xfrm>
              <a:off x="1824038" y="1713341"/>
              <a:ext cx="2247900" cy="2171700"/>
            </a:xfrm>
            <a:prstGeom prst="rect">
              <a:avLst/>
            </a:prstGeom>
          </p:spPr>
        </p:pic>
      </p:grpSp>
    </p:spTree>
    <p:extLst>
      <p:ext uri="{BB962C8B-B14F-4D97-AF65-F5344CB8AC3E}">
        <p14:creationId xmlns:p14="http://schemas.microsoft.com/office/powerpoint/2010/main" val="603582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B44B3E-FC88-9CF2-51D5-0FA6ABDDE2DC}"/>
              </a:ext>
            </a:extLst>
          </p:cNvPr>
          <p:cNvSpPr>
            <a:spLocks noGrp="1"/>
          </p:cNvSpPr>
          <p:nvPr>
            <p:ph type="body" idx="1"/>
          </p:nvPr>
        </p:nvSpPr>
        <p:spPr>
          <a:xfrm>
            <a:off x="-468085" y="1404711"/>
            <a:ext cx="10515600" cy="4351338"/>
          </a:xfrm>
        </p:spPr>
        <p:txBody>
          <a:bodyPr/>
          <a:lstStyle/>
          <a:p>
            <a:pPr marL="114300" indent="0">
              <a:buNone/>
            </a:pPr>
            <a:r>
              <a:rPr lang="en-US" dirty="0"/>
              <a:t> </a:t>
            </a:r>
          </a:p>
        </p:txBody>
      </p:sp>
      <p:sp>
        <p:nvSpPr>
          <p:cNvPr id="4" name="Slide Number Placeholder 3">
            <a:extLst>
              <a:ext uri="{FF2B5EF4-FFF2-40B4-BE49-F238E27FC236}">
                <a16:creationId xmlns:a16="http://schemas.microsoft.com/office/drawing/2014/main" id="{6C58DA5C-BF8C-29D4-A166-4F7410DBE2FC}"/>
              </a:ext>
            </a:extLst>
          </p:cNvPr>
          <p:cNvSpPr>
            <a:spLocks noGrp="1"/>
          </p:cNvSpPr>
          <p:nvPr>
            <p:ph type="sldNum" idx="12"/>
          </p:nvPr>
        </p:nvSpPr>
        <p:spPr>
          <a:xfrm>
            <a:off x="8986428" y="5910833"/>
            <a:ext cx="2743200" cy="365125"/>
          </a:xfrm>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7" name="Picture 6" descr="A hand holding a device&#10;&#10;Description automatically generated">
            <a:extLst>
              <a:ext uri="{FF2B5EF4-FFF2-40B4-BE49-F238E27FC236}">
                <a16:creationId xmlns:a16="http://schemas.microsoft.com/office/drawing/2014/main" id="{BD281325-075F-0268-5147-6FFFAFAC518D}"/>
              </a:ext>
            </a:extLst>
          </p:cNvPr>
          <p:cNvPicPr>
            <a:picLocks noChangeAspect="1"/>
          </p:cNvPicPr>
          <p:nvPr/>
        </p:nvPicPr>
        <p:blipFill>
          <a:blip r:embed="rId2"/>
          <a:stretch>
            <a:fillRect/>
          </a:stretch>
        </p:blipFill>
        <p:spPr>
          <a:xfrm>
            <a:off x="7039002" y="1915288"/>
            <a:ext cx="2409372" cy="3212497"/>
          </a:xfrm>
          <a:prstGeom prst="rect">
            <a:avLst/>
          </a:prstGeom>
        </p:spPr>
      </p:pic>
      <p:sp>
        <p:nvSpPr>
          <p:cNvPr id="8" name="TextBox 7">
            <a:extLst>
              <a:ext uri="{FF2B5EF4-FFF2-40B4-BE49-F238E27FC236}">
                <a16:creationId xmlns:a16="http://schemas.microsoft.com/office/drawing/2014/main" id="{B1E9BE0E-E78E-B0D1-799B-CD8E401E96FF}"/>
              </a:ext>
            </a:extLst>
          </p:cNvPr>
          <p:cNvSpPr txBox="1"/>
          <p:nvPr/>
        </p:nvSpPr>
        <p:spPr>
          <a:xfrm>
            <a:off x="7721174" y="5199274"/>
            <a:ext cx="1727200" cy="523220"/>
          </a:xfrm>
          <a:prstGeom prst="rect">
            <a:avLst/>
          </a:prstGeom>
          <a:noFill/>
        </p:spPr>
        <p:txBody>
          <a:bodyPr wrap="square" rtlCol="0">
            <a:spAutoFit/>
          </a:bodyPr>
          <a:lstStyle/>
          <a:p>
            <a:r>
              <a:rPr lang="en-US" b="1" i="1" dirty="0"/>
              <a:t>   </a:t>
            </a:r>
            <a:r>
              <a:rPr lang="en-US" i="1" dirty="0"/>
              <a:t>Image 4.2</a:t>
            </a:r>
          </a:p>
          <a:p>
            <a:r>
              <a:rPr lang="en-US" b="1" dirty="0"/>
              <a:t>Gas Sampler</a:t>
            </a:r>
          </a:p>
        </p:txBody>
      </p:sp>
      <p:sp>
        <p:nvSpPr>
          <p:cNvPr id="9" name="TextBox 8">
            <a:extLst>
              <a:ext uri="{FF2B5EF4-FFF2-40B4-BE49-F238E27FC236}">
                <a16:creationId xmlns:a16="http://schemas.microsoft.com/office/drawing/2014/main" id="{41930997-B4EC-FA3C-9BE4-51B7D6C9E6FC}"/>
              </a:ext>
            </a:extLst>
          </p:cNvPr>
          <p:cNvSpPr txBox="1"/>
          <p:nvPr/>
        </p:nvSpPr>
        <p:spPr>
          <a:xfrm>
            <a:off x="4030606" y="5199274"/>
            <a:ext cx="1727200" cy="523220"/>
          </a:xfrm>
          <a:prstGeom prst="rect">
            <a:avLst/>
          </a:prstGeom>
          <a:noFill/>
        </p:spPr>
        <p:txBody>
          <a:bodyPr wrap="square" rtlCol="0">
            <a:spAutoFit/>
          </a:bodyPr>
          <a:lstStyle/>
          <a:p>
            <a:r>
              <a:rPr lang="en-US" b="1" i="1" dirty="0"/>
              <a:t>   </a:t>
            </a:r>
            <a:r>
              <a:rPr lang="en-US" i="1" dirty="0"/>
              <a:t>Image 4.1</a:t>
            </a:r>
          </a:p>
          <a:p>
            <a:r>
              <a:rPr lang="en-US" b="1" dirty="0"/>
              <a:t>Sorbent Tubes</a:t>
            </a:r>
          </a:p>
        </p:txBody>
      </p:sp>
      <p:pic>
        <p:nvPicPr>
          <p:cNvPr id="11" name="Picture 10" descr="Several plastic bags with writing on them&#10;&#10;Description automatically generated">
            <a:extLst>
              <a:ext uri="{FF2B5EF4-FFF2-40B4-BE49-F238E27FC236}">
                <a16:creationId xmlns:a16="http://schemas.microsoft.com/office/drawing/2014/main" id="{48C29808-B729-CF29-30DA-E60FA980D809}"/>
              </a:ext>
            </a:extLst>
          </p:cNvPr>
          <p:cNvPicPr>
            <a:picLocks noChangeAspect="1"/>
          </p:cNvPicPr>
          <p:nvPr/>
        </p:nvPicPr>
        <p:blipFill>
          <a:blip r:embed="rId3"/>
          <a:stretch>
            <a:fillRect/>
          </a:stretch>
        </p:blipFill>
        <p:spPr>
          <a:xfrm rot="16200000">
            <a:off x="3075839" y="1393911"/>
            <a:ext cx="3212499" cy="4283332"/>
          </a:xfrm>
          <a:prstGeom prst="rect">
            <a:avLst/>
          </a:prstGeom>
        </p:spPr>
      </p:pic>
    </p:spTree>
    <p:extLst>
      <p:ext uri="{BB962C8B-B14F-4D97-AF65-F5344CB8AC3E}">
        <p14:creationId xmlns:p14="http://schemas.microsoft.com/office/powerpoint/2010/main" val="1671280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Demonstrations videos (if any)</a:t>
            </a:r>
            <a:endParaRPr/>
          </a:p>
        </p:txBody>
      </p:sp>
      <p:sp>
        <p:nvSpPr>
          <p:cNvPr id="179" name="Google Shape;179;p24"/>
          <p:cNvSpPr txBox="1">
            <a:spLocks noGrp="1"/>
          </p:cNvSpPr>
          <p:nvPr>
            <p:ph type="sldNum" idx="12"/>
          </p:nvPr>
        </p:nvSpPr>
        <p:spPr>
          <a:xfrm>
            <a:off x="9233170" y="6310549"/>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 name="WhatsApp Video 2024-04-22 at 15.52.30_625df888">
            <a:hlinkClick r:id="" action="ppaction://media"/>
            <a:extLst>
              <a:ext uri="{FF2B5EF4-FFF2-40B4-BE49-F238E27FC236}">
                <a16:creationId xmlns:a16="http://schemas.microsoft.com/office/drawing/2014/main" id="{6F733340-6960-FBBD-7CD9-2B8AE62AE2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1119" y="1500971"/>
            <a:ext cx="7192051" cy="4522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447358F-786F-BA48-E355-3E445CF2FA83}"/>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E11A69-EBC2-AD10-842B-579E1376FAEC}"/>
              </a:ext>
            </a:extLst>
          </p:cNvPr>
          <p:cNvGraphicFramePr>
            <a:graphicFrameLocks noGrp="1"/>
          </p:cNvGraphicFramePr>
          <p:nvPr/>
        </p:nvGraphicFramePr>
        <p:xfrm>
          <a:off x="225812" y="845211"/>
          <a:ext cx="8109740" cy="1847108"/>
        </p:xfrm>
        <a:graphic>
          <a:graphicData uri="http://schemas.openxmlformats.org/drawingml/2006/table">
            <a:tbl>
              <a:tblPr/>
              <a:tblGrid>
                <a:gridCol w="477203">
                  <a:extLst>
                    <a:ext uri="{9D8B030D-6E8A-4147-A177-3AD203B41FA5}">
                      <a16:colId xmlns:a16="http://schemas.microsoft.com/office/drawing/2014/main" val="1567437095"/>
                    </a:ext>
                  </a:extLst>
                </a:gridCol>
                <a:gridCol w="1288963">
                  <a:extLst>
                    <a:ext uri="{9D8B030D-6E8A-4147-A177-3AD203B41FA5}">
                      <a16:colId xmlns:a16="http://schemas.microsoft.com/office/drawing/2014/main" val="1262787557"/>
                    </a:ext>
                  </a:extLst>
                </a:gridCol>
                <a:gridCol w="1951497">
                  <a:extLst>
                    <a:ext uri="{9D8B030D-6E8A-4147-A177-3AD203B41FA5}">
                      <a16:colId xmlns:a16="http://schemas.microsoft.com/office/drawing/2014/main" val="3398971977"/>
                    </a:ext>
                  </a:extLst>
                </a:gridCol>
                <a:gridCol w="818862">
                  <a:extLst>
                    <a:ext uri="{9D8B030D-6E8A-4147-A177-3AD203B41FA5}">
                      <a16:colId xmlns:a16="http://schemas.microsoft.com/office/drawing/2014/main" val="3413806880"/>
                    </a:ext>
                  </a:extLst>
                </a:gridCol>
                <a:gridCol w="714643">
                  <a:extLst>
                    <a:ext uri="{9D8B030D-6E8A-4147-A177-3AD203B41FA5}">
                      <a16:colId xmlns:a16="http://schemas.microsoft.com/office/drawing/2014/main" val="1643300655"/>
                    </a:ext>
                  </a:extLst>
                </a:gridCol>
                <a:gridCol w="714643">
                  <a:extLst>
                    <a:ext uri="{9D8B030D-6E8A-4147-A177-3AD203B41FA5}">
                      <a16:colId xmlns:a16="http://schemas.microsoft.com/office/drawing/2014/main" val="1172395418"/>
                    </a:ext>
                  </a:extLst>
                </a:gridCol>
                <a:gridCol w="714643">
                  <a:extLst>
                    <a:ext uri="{9D8B030D-6E8A-4147-A177-3AD203B41FA5}">
                      <a16:colId xmlns:a16="http://schemas.microsoft.com/office/drawing/2014/main" val="591264906"/>
                    </a:ext>
                  </a:extLst>
                </a:gridCol>
                <a:gridCol w="714643">
                  <a:extLst>
                    <a:ext uri="{9D8B030D-6E8A-4147-A177-3AD203B41FA5}">
                      <a16:colId xmlns:a16="http://schemas.microsoft.com/office/drawing/2014/main" val="230351869"/>
                    </a:ext>
                  </a:extLst>
                </a:gridCol>
                <a:gridCol w="714643">
                  <a:extLst>
                    <a:ext uri="{9D8B030D-6E8A-4147-A177-3AD203B41FA5}">
                      <a16:colId xmlns:a16="http://schemas.microsoft.com/office/drawing/2014/main" val="1091588420"/>
                    </a:ext>
                  </a:extLst>
                </a:gridCol>
              </a:tblGrid>
              <a:tr h="292933">
                <a:tc>
                  <a:txBody>
                    <a:bodyPr/>
                    <a:lstStyle/>
                    <a:p>
                      <a:pPr algn="ctr" fontAlgn="ctr"/>
                      <a:r>
                        <a:rPr lang="en-IN" sz="1100" b="1" u="none" strike="noStrike" dirty="0">
                          <a:effectLst/>
                        </a:rPr>
                        <a:t>SL.NO</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Noise Sample ID</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Noise Sample locations</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Date </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L </a:t>
                      </a:r>
                      <a:r>
                        <a:rPr lang="en-IN" sz="1100" b="1" u="none" strike="noStrike" dirty="0" err="1">
                          <a:effectLst/>
                        </a:rPr>
                        <a:t>eq</a:t>
                      </a:r>
                      <a:r>
                        <a:rPr lang="en-IN" sz="1100" b="1" u="none" strike="noStrike" dirty="0">
                          <a:effectLst/>
                        </a:rPr>
                        <a:t>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L max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 L min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L peak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TWA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1398311109"/>
                  </a:ext>
                </a:extLst>
              </a:tr>
              <a:tr h="376052">
                <a:tc>
                  <a:txBody>
                    <a:bodyPr/>
                    <a:lstStyle/>
                    <a:p>
                      <a:pPr algn="ctr" fontAlgn="ctr"/>
                      <a:r>
                        <a:rPr lang="en-IN" sz="1100" u="none" strike="noStrike" dirty="0">
                          <a:effectLst/>
                        </a:rPr>
                        <a:t>1</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LxT_Data.201.s</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Taurus Tipper 10 wheel</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IN" sz="1100" u="none" strike="noStrike">
                          <a:effectLst/>
                        </a:rPr>
                        <a:t>15.09.2023</a:t>
                      </a:r>
                      <a:endParaRPr lang="en-IN"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ctr" fontAlgn="ctr"/>
                      <a:r>
                        <a:rPr lang="en-IN" sz="1100" u="none" strike="noStrike">
                          <a:effectLst/>
                        </a:rPr>
                        <a:t>102.9</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124.8</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86.3</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132.9</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102.1</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801320394"/>
                  </a:ext>
                </a:extLst>
              </a:tr>
              <a:tr h="376052">
                <a:tc>
                  <a:txBody>
                    <a:bodyPr/>
                    <a:lstStyle/>
                    <a:p>
                      <a:pPr algn="ctr" fontAlgn="ctr"/>
                      <a:r>
                        <a:rPr lang="en-IN" sz="1100" u="none" strike="noStrike">
                          <a:effectLst/>
                        </a:rPr>
                        <a:t>2</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dirty="0">
                          <a:effectLst/>
                        </a:rPr>
                        <a:t>LxT_Data.205.s</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Excavator(SK 380 XD)</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IN" sz="1100" u="none" strike="noStrike">
                          <a:effectLst/>
                        </a:rPr>
                        <a:t>15.09.2023</a:t>
                      </a:r>
                      <a:endParaRPr lang="en-IN"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ctr" fontAlgn="ctr"/>
                      <a:r>
                        <a:rPr lang="en-IN" sz="1100" u="none" strike="noStrike">
                          <a:effectLst/>
                        </a:rPr>
                        <a:t>103.5</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133.4</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71.9</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141.3</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98.4</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936731450"/>
                  </a:ext>
                </a:extLst>
              </a:tr>
              <a:tr h="376052">
                <a:tc>
                  <a:txBody>
                    <a:bodyPr/>
                    <a:lstStyle/>
                    <a:p>
                      <a:pPr algn="ctr" fontAlgn="ctr"/>
                      <a:r>
                        <a:rPr lang="en-IN" sz="1100" u="none" strike="noStrike">
                          <a:effectLst/>
                        </a:rPr>
                        <a:t>3</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LxT_Data.206.s</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dirty="0">
                          <a:effectLst/>
                        </a:rPr>
                        <a:t>Rock breaker(SK 520XD )</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IN" sz="1100" u="none" strike="noStrike">
                          <a:effectLst/>
                        </a:rPr>
                        <a:t>15.09.2023</a:t>
                      </a:r>
                      <a:endParaRPr lang="en-IN"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ctr" fontAlgn="ctr"/>
                      <a:r>
                        <a:rPr lang="en-IN" sz="1100" u="none" strike="noStrike">
                          <a:effectLst/>
                        </a:rPr>
                        <a:t>109.0</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137.0</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72.2</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144.0</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106.7</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2751974841"/>
                  </a:ext>
                </a:extLst>
              </a:tr>
              <a:tr h="376052">
                <a:tc>
                  <a:txBody>
                    <a:bodyPr/>
                    <a:lstStyle/>
                    <a:p>
                      <a:pPr algn="ctr" fontAlgn="ctr"/>
                      <a:r>
                        <a:rPr lang="en-IN" sz="1100" u="none" strike="noStrike" dirty="0">
                          <a:effectLst/>
                        </a:rPr>
                        <a:t>4</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dirty="0">
                          <a:effectLst/>
                        </a:rPr>
                        <a:t>LxT_Data.207.s</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Rock breaker(L&amp;T)</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b"/>
                      <a:r>
                        <a:rPr lang="en-IN" sz="1100" u="none" strike="noStrike">
                          <a:effectLst/>
                        </a:rPr>
                        <a:t>15.09.2023</a:t>
                      </a:r>
                      <a:endParaRPr lang="en-IN"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ctr" fontAlgn="ctr"/>
                      <a:r>
                        <a:rPr lang="en-IN" sz="1100" u="none" strike="noStrike">
                          <a:effectLst/>
                        </a:rPr>
                        <a:t>106.9</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135.4</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81.1</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143.6</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dirty="0">
                          <a:effectLst/>
                        </a:rPr>
                        <a:t>104.2</a:t>
                      </a:r>
                      <a:endParaRPr lang="en-IN" sz="1100" b="0"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1932507478"/>
                  </a:ext>
                </a:extLst>
              </a:tr>
            </a:tbl>
          </a:graphicData>
        </a:graphic>
      </p:graphicFrame>
      <p:graphicFrame>
        <p:nvGraphicFramePr>
          <p:cNvPr id="7" name="Chart 6">
            <a:extLst>
              <a:ext uri="{FF2B5EF4-FFF2-40B4-BE49-F238E27FC236}">
                <a16:creationId xmlns:a16="http://schemas.microsoft.com/office/drawing/2014/main" id="{B3BFEE85-259C-D708-34AE-61786B769A19}"/>
              </a:ext>
            </a:extLst>
          </p:cNvPr>
          <p:cNvGraphicFramePr>
            <a:graphicFrameLocks/>
          </p:cNvGraphicFramePr>
          <p:nvPr/>
        </p:nvGraphicFramePr>
        <p:xfrm>
          <a:off x="4373752" y="2972853"/>
          <a:ext cx="7818248" cy="303993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61C71247-7B81-02C2-4F42-BC3387FAA8AB}"/>
              </a:ext>
            </a:extLst>
          </p:cNvPr>
          <p:cNvSpPr txBox="1"/>
          <p:nvPr/>
        </p:nvSpPr>
        <p:spPr>
          <a:xfrm>
            <a:off x="8055428" y="6012789"/>
            <a:ext cx="1683658" cy="338554"/>
          </a:xfrm>
          <a:prstGeom prst="rect">
            <a:avLst/>
          </a:prstGeom>
          <a:noFill/>
        </p:spPr>
        <p:txBody>
          <a:bodyPr wrap="square" rtlCol="0">
            <a:spAutoFit/>
          </a:bodyPr>
          <a:lstStyle/>
          <a:p>
            <a:r>
              <a:rPr lang="en-US" sz="1600" i="1" dirty="0"/>
              <a:t>Graph 3.1</a:t>
            </a:r>
          </a:p>
        </p:txBody>
      </p:sp>
      <p:sp>
        <p:nvSpPr>
          <p:cNvPr id="3" name="TextBox 2">
            <a:extLst>
              <a:ext uri="{FF2B5EF4-FFF2-40B4-BE49-F238E27FC236}">
                <a16:creationId xmlns:a16="http://schemas.microsoft.com/office/drawing/2014/main" id="{CDD2611C-7B0E-5425-D80E-FA9F33581587}"/>
              </a:ext>
            </a:extLst>
          </p:cNvPr>
          <p:cNvSpPr txBox="1"/>
          <p:nvPr/>
        </p:nvSpPr>
        <p:spPr>
          <a:xfrm>
            <a:off x="406401" y="506657"/>
            <a:ext cx="1683658" cy="338554"/>
          </a:xfrm>
          <a:prstGeom prst="rect">
            <a:avLst/>
          </a:prstGeom>
          <a:noFill/>
        </p:spPr>
        <p:txBody>
          <a:bodyPr wrap="square" rtlCol="0">
            <a:spAutoFit/>
          </a:bodyPr>
          <a:lstStyle/>
          <a:p>
            <a:r>
              <a:rPr lang="en-US" sz="1600" i="1" dirty="0"/>
              <a:t>Table 3.1</a:t>
            </a:r>
          </a:p>
        </p:txBody>
      </p:sp>
      <p:sp>
        <p:nvSpPr>
          <p:cNvPr id="4" name="Google Shape;152;p19">
            <a:extLst>
              <a:ext uri="{FF2B5EF4-FFF2-40B4-BE49-F238E27FC236}">
                <a16:creationId xmlns:a16="http://schemas.microsoft.com/office/drawing/2014/main" id="{AB4302F4-1DA8-B9F8-96D6-84D57CE8AF02}"/>
              </a:ext>
            </a:extLst>
          </p:cNvPr>
          <p:cNvSpPr txBox="1">
            <a:spLocks noGrp="1"/>
          </p:cNvSpPr>
          <p:nvPr>
            <p:ph type="title"/>
          </p:nvPr>
        </p:nvSpPr>
        <p:spPr>
          <a:xfrm>
            <a:off x="0" y="3404890"/>
            <a:ext cx="5613400" cy="5892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dirty="0"/>
              <a:t>Result and Analysis</a:t>
            </a:r>
            <a:endParaRPr b="1" dirty="0"/>
          </a:p>
        </p:txBody>
      </p:sp>
      <p:sp>
        <p:nvSpPr>
          <p:cNvPr id="5" name="TextBox 4">
            <a:extLst>
              <a:ext uri="{FF2B5EF4-FFF2-40B4-BE49-F238E27FC236}">
                <a16:creationId xmlns:a16="http://schemas.microsoft.com/office/drawing/2014/main" id="{0B0216EA-3404-A4E3-006B-791D9192A440}"/>
              </a:ext>
            </a:extLst>
          </p:cNvPr>
          <p:cNvSpPr txBox="1"/>
          <p:nvPr/>
        </p:nvSpPr>
        <p:spPr>
          <a:xfrm>
            <a:off x="8790039" y="1209368"/>
            <a:ext cx="176980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Noise</a:t>
            </a:r>
          </a:p>
        </p:txBody>
      </p:sp>
    </p:spTree>
    <p:extLst>
      <p:ext uri="{BB962C8B-B14F-4D97-AF65-F5344CB8AC3E}">
        <p14:creationId xmlns:p14="http://schemas.microsoft.com/office/powerpoint/2010/main" val="3685683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623F-F185-1706-D81B-5479530D8638}"/>
              </a:ext>
            </a:extLst>
          </p:cNvPr>
          <p:cNvSpPr>
            <a:spLocks noGrp="1"/>
          </p:cNvSpPr>
          <p:nvPr>
            <p:ph type="title"/>
          </p:nvPr>
        </p:nvSpPr>
        <p:spPr/>
        <p:txBody>
          <a:bodyPr/>
          <a:lstStyle/>
          <a:p>
            <a:r>
              <a:rPr lang="en-IN" dirty="0"/>
              <a:t>Personal Noise Analysis</a:t>
            </a:r>
          </a:p>
        </p:txBody>
      </p:sp>
      <p:sp>
        <p:nvSpPr>
          <p:cNvPr id="3" name="Text Placeholder 2">
            <a:extLst>
              <a:ext uri="{FF2B5EF4-FFF2-40B4-BE49-F238E27FC236}">
                <a16:creationId xmlns:a16="http://schemas.microsoft.com/office/drawing/2014/main" id="{11336AE2-344F-6E9A-ED91-C04934C0F54B}"/>
              </a:ext>
            </a:extLst>
          </p:cNvPr>
          <p:cNvSpPr>
            <a:spLocks noGrp="1"/>
          </p:cNvSpPr>
          <p:nvPr>
            <p:ph type="body" idx="1"/>
          </p:nvPr>
        </p:nvSpPr>
        <p:spPr>
          <a:xfrm>
            <a:off x="838200" y="1825625"/>
            <a:ext cx="5969000" cy="4351338"/>
          </a:xfrm>
        </p:spPr>
        <p:txBody>
          <a:bodyPr>
            <a:normAutofit fontScale="77500" lnSpcReduction="20000"/>
          </a:bodyPr>
          <a:lstStyle/>
          <a:p>
            <a:r>
              <a:rPr lang="en-US" dirty="0" err="1"/>
              <a:t>L</a:t>
            </a:r>
            <a:r>
              <a:rPr lang="en-US" sz="2000" dirty="0" err="1"/>
              <a:t>eq</a:t>
            </a:r>
            <a:r>
              <a:rPr lang="en-US" dirty="0"/>
              <a:t> values provide the equivalent continuous noise level, which is a measure of the average noise level over the measurement period. Based on the data, all the </a:t>
            </a:r>
            <a:r>
              <a:rPr lang="en-US" dirty="0" err="1"/>
              <a:t>L</a:t>
            </a:r>
            <a:r>
              <a:rPr lang="en-US" sz="2000" dirty="0" err="1"/>
              <a:t>eq</a:t>
            </a:r>
            <a:r>
              <a:rPr lang="en-US" dirty="0"/>
              <a:t> values are above 85 dB (A), which is higher than the recommended limit. </a:t>
            </a:r>
          </a:p>
          <a:p>
            <a:r>
              <a:rPr lang="en-US" dirty="0"/>
              <a:t>This indicates that the workplace is not in compliance with the acceptable noise exposure levels</a:t>
            </a:r>
          </a:p>
          <a:p>
            <a:r>
              <a:rPr lang="en-US" dirty="0"/>
              <a:t>The personal noise exposure levels of individuals, as indicated by the TWA values, for the entire shift are above the danger limit 90 dB(A). This suggests that there is a potential risk to the hearing health of employees.</a:t>
            </a:r>
            <a:endParaRPr lang="en-IN" dirty="0"/>
          </a:p>
        </p:txBody>
      </p:sp>
      <p:sp>
        <p:nvSpPr>
          <p:cNvPr id="4" name="Slide Number Placeholder 3">
            <a:extLst>
              <a:ext uri="{FF2B5EF4-FFF2-40B4-BE49-F238E27FC236}">
                <a16:creationId xmlns:a16="http://schemas.microsoft.com/office/drawing/2014/main" id="{4C2C84F7-189E-E73D-B5EE-49AB558595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6" descr="A construction vehicle with lights on&#10;&#10;Description automatically generated">
            <a:extLst>
              <a:ext uri="{FF2B5EF4-FFF2-40B4-BE49-F238E27FC236}">
                <a16:creationId xmlns:a16="http://schemas.microsoft.com/office/drawing/2014/main" id="{E05B254E-7A3F-039A-AB43-AF3F431A40B5}"/>
              </a:ext>
            </a:extLst>
          </p:cNvPr>
          <p:cNvPicPr>
            <a:picLocks noChangeAspect="1"/>
          </p:cNvPicPr>
          <p:nvPr/>
        </p:nvPicPr>
        <p:blipFill>
          <a:blip r:embed="rId2"/>
          <a:stretch>
            <a:fillRect/>
          </a:stretch>
        </p:blipFill>
        <p:spPr>
          <a:xfrm>
            <a:off x="6680470" y="1027906"/>
            <a:ext cx="5105400" cy="5153025"/>
          </a:xfrm>
          <a:prstGeom prst="rect">
            <a:avLst/>
          </a:prstGeom>
        </p:spPr>
      </p:pic>
    </p:spTree>
    <p:extLst>
      <p:ext uri="{BB962C8B-B14F-4D97-AF65-F5344CB8AC3E}">
        <p14:creationId xmlns:p14="http://schemas.microsoft.com/office/powerpoint/2010/main" val="200647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5"/>
          <p:cNvSpPr txBox="1">
            <a:spLocks noGrp="1"/>
          </p:cNvSpPr>
          <p:nvPr>
            <p:ph type="dt" idx="10"/>
          </p:nvPr>
        </p:nvSpPr>
        <p:spPr>
          <a:xfrm>
            <a:off x="1117600" y="6356350"/>
            <a:ext cx="365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31-01-2024</a:t>
            </a:r>
            <a:endParaRPr dirty="0"/>
          </a:p>
        </p:txBody>
      </p:sp>
      <p:sp>
        <p:nvSpPr>
          <p:cNvPr id="192" name="Google Shape;192;p25"/>
          <p:cNvSpPr txBox="1">
            <a:spLocks noGrp="1"/>
          </p:cNvSpPr>
          <p:nvPr>
            <p:ph type="sldNum" idx="12"/>
          </p:nvPr>
        </p:nvSpPr>
        <p:spPr>
          <a:xfrm>
            <a:off x="12310893" y="6310549"/>
            <a:ext cx="3657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graphicFrame>
        <p:nvGraphicFramePr>
          <p:cNvPr id="3" name="Table 2">
            <a:extLst>
              <a:ext uri="{FF2B5EF4-FFF2-40B4-BE49-F238E27FC236}">
                <a16:creationId xmlns:a16="http://schemas.microsoft.com/office/drawing/2014/main" id="{A30C4BC3-27F8-1C0C-4091-C179DDCD7628}"/>
              </a:ext>
            </a:extLst>
          </p:cNvPr>
          <p:cNvGraphicFramePr>
            <a:graphicFrameLocks noGrp="1"/>
          </p:cNvGraphicFramePr>
          <p:nvPr/>
        </p:nvGraphicFramePr>
        <p:xfrm>
          <a:off x="555990" y="1133040"/>
          <a:ext cx="5815781" cy="1964055"/>
        </p:xfrm>
        <a:graphic>
          <a:graphicData uri="http://schemas.openxmlformats.org/drawingml/2006/table">
            <a:tbl>
              <a:tblPr/>
              <a:tblGrid>
                <a:gridCol w="453597">
                  <a:extLst>
                    <a:ext uri="{9D8B030D-6E8A-4147-A177-3AD203B41FA5}">
                      <a16:colId xmlns:a16="http://schemas.microsoft.com/office/drawing/2014/main" val="1881307565"/>
                    </a:ext>
                  </a:extLst>
                </a:gridCol>
                <a:gridCol w="1576503">
                  <a:extLst>
                    <a:ext uri="{9D8B030D-6E8A-4147-A177-3AD203B41FA5}">
                      <a16:colId xmlns:a16="http://schemas.microsoft.com/office/drawing/2014/main" val="2508090814"/>
                    </a:ext>
                  </a:extLst>
                </a:gridCol>
                <a:gridCol w="1006058">
                  <a:extLst>
                    <a:ext uri="{9D8B030D-6E8A-4147-A177-3AD203B41FA5}">
                      <a16:colId xmlns:a16="http://schemas.microsoft.com/office/drawing/2014/main" val="2404784660"/>
                    </a:ext>
                  </a:extLst>
                </a:gridCol>
                <a:gridCol w="788251">
                  <a:extLst>
                    <a:ext uri="{9D8B030D-6E8A-4147-A177-3AD203B41FA5}">
                      <a16:colId xmlns:a16="http://schemas.microsoft.com/office/drawing/2014/main" val="2215718816"/>
                    </a:ext>
                  </a:extLst>
                </a:gridCol>
                <a:gridCol w="497843">
                  <a:extLst>
                    <a:ext uri="{9D8B030D-6E8A-4147-A177-3AD203B41FA5}">
                      <a16:colId xmlns:a16="http://schemas.microsoft.com/office/drawing/2014/main" val="97044096"/>
                    </a:ext>
                  </a:extLst>
                </a:gridCol>
                <a:gridCol w="497843">
                  <a:extLst>
                    <a:ext uri="{9D8B030D-6E8A-4147-A177-3AD203B41FA5}">
                      <a16:colId xmlns:a16="http://schemas.microsoft.com/office/drawing/2014/main" val="196120807"/>
                    </a:ext>
                  </a:extLst>
                </a:gridCol>
                <a:gridCol w="497843">
                  <a:extLst>
                    <a:ext uri="{9D8B030D-6E8A-4147-A177-3AD203B41FA5}">
                      <a16:colId xmlns:a16="http://schemas.microsoft.com/office/drawing/2014/main" val="1430419690"/>
                    </a:ext>
                  </a:extLst>
                </a:gridCol>
                <a:gridCol w="497843">
                  <a:extLst>
                    <a:ext uri="{9D8B030D-6E8A-4147-A177-3AD203B41FA5}">
                      <a16:colId xmlns:a16="http://schemas.microsoft.com/office/drawing/2014/main" val="1982408072"/>
                    </a:ext>
                  </a:extLst>
                </a:gridCol>
              </a:tblGrid>
              <a:tr h="305573">
                <a:tc>
                  <a:txBody>
                    <a:bodyPr/>
                    <a:lstStyle/>
                    <a:p>
                      <a:pPr algn="ctr" fontAlgn="ctr"/>
                      <a:r>
                        <a:rPr lang="en-IN" sz="1100" b="1" u="none" strike="noStrike" dirty="0">
                          <a:effectLst/>
                        </a:rPr>
                        <a:t>SL.NO</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a:effectLst/>
                        </a:rPr>
                        <a:t>Noise Area Sample ID </a:t>
                      </a:r>
                      <a:endParaRPr lang="en-IN" sz="11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SOURCE/  OPERATION</a:t>
                      </a:r>
                      <a:endParaRPr lang="en-IN" sz="1100" b="1"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a:effectLst/>
                        </a:rPr>
                        <a:t>SAMPLING LOCATION</a:t>
                      </a:r>
                      <a:endParaRPr lang="en-IN" sz="11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a:effectLst/>
                        </a:rPr>
                        <a:t> L min dB(A)</a:t>
                      </a:r>
                      <a:endParaRPr lang="en-IN" sz="11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a:effectLst/>
                        </a:rPr>
                        <a:t>L max dB(A)</a:t>
                      </a:r>
                      <a:endParaRPr lang="en-IN" sz="11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a:effectLst/>
                        </a:rPr>
                        <a:t>L eq dB(A)</a:t>
                      </a:r>
                      <a:endParaRPr lang="en-IN" sz="11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b="1" u="none" strike="noStrike" dirty="0">
                          <a:effectLst/>
                        </a:rPr>
                        <a:t>L peak dB(A)</a:t>
                      </a:r>
                      <a:endParaRPr lang="en-IN" sz="1100" b="1" i="0" u="none" strike="noStrike" dirty="0">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789023731"/>
                  </a:ext>
                </a:extLst>
              </a:tr>
              <a:tr h="182880">
                <a:tc rowSpan="2">
                  <a:txBody>
                    <a:bodyPr/>
                    <a:lstStyle/>
                    <a:p>
                      <a:pPr algn="ctr" fontAlgn="ctr"/>
                      <a:r>
                        <a:rPr lang="en-IN" sz="1100" u="none" strike="noStrike">
                          <a:effectLst/>
                        </a:rPr>
                        <a:t>1</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LxT_Data.204.s</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Front Wheel Loader</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10.9839387</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88.5</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105.7</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69.9</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115.2</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1072292984"/>
                  </a:ext>
                </a:extLst>
              </a:tr>
              <a:tr h="1828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u="none" strike="noStrike">
                          <a:effectLst/>
                        </a:rPr>
                        <a:t>78.9473856</a:t>
                      </a:r>
                      <a:endParaRPr lang="en-IN" sz="1100" b="0" i="0" u="none" strike="noStrike">
                        <a:solidFill>
                          <a:srgbClr val="000000"/>
                        </a:solidFill>
                        <a:effectLst/>
                        <a:latin typeface="Times New Roman" panose="02020603050405020304" pitchFamily="18" charset="0"/>
                      </a:endParaRPr>
                    </a:p>
                  </a:txBody>
                  <a:tcPr marL="7620" marR="7620" marT="762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35513148"/>
                  </a:ext>
                </a:extLst>
              </a:tr>
              <a:tr h="304800">
                <a:tc rowSpan="2">
                  <a:txBody>
                    <a:bodyPr/>
                    <a:lstStyle/>
                    <a:p>
                      <a:pPr algn="ctr" fontAlgn="ctr"/>
                      <a:r>
                        <a:rPr lang="en-IN" sz="1100" u="none" strike="noStrike">
                          <a:effectLst/>
                        </a:rPr>
                        <a:t>2</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LxT_Data.203.s</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US" sz="1100" u="none" strike="noStrike">
                          <a:effectLst/>
                        </a:rPr>
                        <a:t>In Between the Excavator and Rock Breaker</a:t>
                      </a:r>
                      <a:endParaRPr lang="en-US"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10.9766198</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105.6</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133.9</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57.4</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141.5</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3103951707"/>
                  </a:ext>
                </a:extLst>
              </a:tr>
              <a:tr h="44767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u="none" strike="noStrike">
                          <a:effectLst/>
                        </a:rPr>
                        <a:t>78.9470321</a:t>
                      </a:r>
                      <a:endParaRPr lang="en-IN" sz="1100" b="0" i="0" u="none" strike="noStrike">
                        <a:solidFill>
                          <a:srgbClr val="000000"/>
                        </a:solidFill>
                        <a:effectLst/>
                        <a:latin typeface="Times New Roman" panose="02020603050405020304" pitchFamily="18" charset="0"/>
                      </a:endParaRPr>
                    </a:p>
                  </a:txBody>
                  <a:tcPr marL="7620" marR="7620" marT="762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83649567"/>
                  </a:ext>
                </a:extLst>
              </a:tr>
              <a:tr h="251460">
                <a:tc rowSpan="2">
                  <a:txBody>
                    <a:bodyPr/>
                    <a:lstStyle/>
                    <a:p>
                      <a:pPr algn="ctr" fontAlgn="ctr"/>
                      <a:r>
                        <a:rPr lang="en-IN" sz="1100" u="none" strike="noStrike">
                          <a:effectLst/>
                        </a:rPr>
                        <a:t>3</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dirty="0">
                          <a:effectLst/>
                        </a:rPr>
                        <a:t>LxT_Data.202.s</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dirty="0">
                          <a:effectLst/>
                        </a:rPr>
                        <a:t>Haul Road</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IN" sz="1100" u="none" strike="noStrike">
                          <a:effectLst/>
                        </a:rPr>
                        <a:t>10.9780501</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85.0</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106.2</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70.2</a:t>
                      </a:r>
                      <a:endParaRPr lang="en-IN" sz="1100" b="0" i="0" u="none" strike="noStrike">
                        <a:solidFill>
                          <a:srgbClr val="000000"/>
                        </a:solidFill>
                        <a:effectLst/>
                        <a:latin typeface="Times New Roman" panose="02020603050405020304" pitchFamily="18" charset="0"/>
                      </a:endParaRPr>
                    </a:p>
                  </a:txBody>
                  <a:tcPr marL="7620" marR="7620" marT="7620" marB="0" anchor="ctr"/>
                </a:tc>
                <a:tc rowSpan="2">
                  <a:txBody>
                    <a:bodyPr/>
                    <a:lstStyle/>
                    <a:p>
                      <a:pPr algn="ctr" fontAlgn="ctr"/>
                      <a:r>
                        <a:rPr lang="en-IN" sz="1100" u="none" strike="noStrike">
                          <a:effectLst/>
                        </a:rPr>
                        <a:t>112.5</a:t>
                      </a:r>
                      <a:endParaRPr lang="en-IN" sz="1100" b="0" i="0" u="none" strike="noStrike">
                        <a:solidFill>
                          <a:srgbClr val="000000"/>
                        </a:solidFill>
                        <a:effectLst/>
                        <a:latin typeface="Times New Roman" panose="02020603050405020304" pitchFamily="18" charset="0"/>
                      </a:endParaRPr>
                    </a:p>
                  </a:txBody>
                  <a:tcPr marL="7620" marR="7620" marT="7620" marB="0" anchor="ctr"/>
                </a:tc>
                <a:extLst>
                  <a:ext uri="{0D108BD9-81ED-4DB2-BD59-A6C34878D82A}">
                    <a16:rowId xmlns:a16="http://schemas.microsoft.com/office/drawing/2014/main" val="4132437877"/>
                  </a:ext>
                </a:extLst>
              </a:tr>
              <a:tr h="25146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u="none" strike="noStrike" dirty="0">
                          <a:effectLst/>
                        </a:rPr>
                        <a:t>78.9480926</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07870639"/>
                  </a:ext>
                </a:extLst>
              </a:tr>
            </a:tbl>
          </a:graphicData>
        </a:graphic>
      </p:graphicFrame>
      <p:graphicFrame>
        <p:nvGraphicFramePr>
          <p:cNvPr id="8" name="Chart 7">
            <a:extLst>
              <a:ext uri="{FF2B5EF4-FFF2-40B4-BE49-F238E27FC236}">
                <a16:creationId xmlns:a16="http://schemas.microsoft.com/office/drawing/2014/main" id="{C498B3FA-5886-CF41-3F97-4E0A24FC29F6}"/>
              </a:ext>
            </a:extLst>
          </p:cNvPr>
          <p:cNvGraphicFramePr>
            <a:graphicFrameLocks/>
          </p:cNvGraphicFramePr>
          <p:nvPr/>
        </p:nvGraphicFramePr>
        <p:xfrm>
          <a:off x="5466501" y="3132119"/>
          <a:ext cx="5815780" cy="303088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514C0C56-A479-0ADD-5C05-934153F2E104}"/>
              </a:ext>
            </a:extLst>
          </p:cNvPr>
          <p:cNvSpPr txBox="1"/>
          <p:nvPr/>
        </p:nvSpPr>
        <p:spPr>
          <a:xfrm>
            <a:off x="7561942" y="6017796"/>
            <a:ext cx="1683658" cy="338554"/>
          </a:xfrm>
          <a:prstGeom prst="rect">
            <a:avLst/>
          </a:prstGeom>
          <a:noFill/>
        </p:spPr>
        <p:txBody>
          <a:bodyPr wrap="square" rtlCol="0">
            <a:spAutoFit/>
          </a:bodyPr>
          <a:lstStyle/>
          <a:p>
            <a:r>
              <a:rPr lang="en-US" sz="1600" i="1" dirty="0"/>
              <a:t>Graph 3.2</a:t>
            </a:r>
          </a:p>
        </p:txBody>
      </p:sp>
      <p:sp>
        <p:nvSpPr>
          <p:cNvPr id="4" name="TextBox 3">
            <a:extLst>
              <a:ext uri="{FF2B5EF4-FFF2-40B4-BE49-F238E27FC236}">
                <a16:creationId xmlns:a16="http://schemas.microsoft.com/office/drawing/2014/main" id="{7FBB6ECE-AC47-5455-EBDB-3AF52BE39DE7}"/>
              </a:ext>
            </a:extLst>
          </p:cNvPr>
          <p:cNvSpPr txBox="1"/>
          <p:nvPr/>
        </p:nvSpPr>
        <p:spPr>
          <a:xfrm>
            <a:off x="435429" y="611912"/>
            <a:ext cx="1683658" cy="338554"/>
          </a:xfrm>
          <a:prstGeom prst="rect">
            <a:avLst/>
          </a:prstGeom>
          <a:noFill/>
        </p:spPr>
        <p:txBody>
          <a:bodyPr wrap="square" rtlCol="0">
            <a:spAutoFit/>
          </a:bodyPr>
          <a:lstStyle/>
          <a:p>
            <a:r>
              <a:rPr lang="en-US" sz="1600" i="1" dirty="0"/>
              <a:t>Table 3.2</a:t>
            </a:r>
          </a:p>
        </p:txBody>
      </p:sp>
      <p:sp>
        <p:nvSpPr>
          <p:cNvPr id="5" name="TextBox 4">
            <a:extLst>
              <a:ext uri="{FF2B5EF4-FFF2-40B4-BE49-F238E27FC236}">
                <a16:creationId xmlns:a16="http://schemas.microsoft.com/office/drawing/2014/main" id="{4EED2967-5C6F-402E-3062-D9E37F98C931}"/>
              </a:ext>
            </a:extLst>
          </p:cNvPr>
          <p:cNvSpPr txBox="1"/>
          <p:nvPr/>
        </p:nvSpPr>
        <p:spPr>
          <a:xfrm>
            <a:off x="7593780" y="1628668"/>
            <a:ext cx="330363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Noise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Introduction</a:t>
            </a:r>
            <a:endParaRPr b="1" dirty="0"/>
          </a:p>
        </p:txBody>
      </p:sp>
      <p:sp>
        <p:nvSpPr>
          <p:cNvPr id="118" name="Google Shape;118;p14"/>
          <p:cNvSpPr txBox="1">
            <a:spLocks noGrp="1"/>
          </p:cNvSpPr>
          <p:nvPr>
            <p:ph type="body" idx="1"/>
          </p:nvPr>
        </p:nvSpPr>
        <p:spPr>
          <a:xfrm>
            <a:off x="838200" y="1821766"/>
            <a:ext cx="10515600" cy="5036234"/>
          </a:xfrm>
          <a:prstGeom prst="rect">
            <a:avLst/>
          </a:prstGeom>
          <a:noFill/>
          <a:ln>
            <a:noFill/>
          </a:ln>
        </p:spPr>
        <p:txBody>
          <a:bodyPr spcFirstLastPara="1" wrap="square" lIns="91425" tIns="45700" rIns="91425" bIns="45700" anchor="t" anchorCtr="0">
            <a:normAutofit/>
          </a:bodyPr>
          <a:lstStyle/>
          <a:p>
            <a:pPr algn="just">
              <a:buFont typeface="Wingdings" panose="05000000000000000000" pitchFamily="2" charset="2"/>
              <a:buChar char="q"/>
            </a:pPr>
            <a:r>
              <a:rPr lang="en-US" b="0" i="0" dirty="0">
                <a:solidFill>
                  <a:srgbClr val="1F1F1F"/>
                </a:solidFill>
                <a:effectLst/>
                <a:latin typeface="Google Sans"/>
              </a:rPr>
              <a:t>Limestone mining in Tamil Nadu plays a vital role in the state's economy, providing essential materials for cement production, and other industrial applications, contributing around ₹</a:t>
            </a:r>
            <a:r>
              <a:rPr lang="en-US" dirty="0"/>
              <a:t>640 cores </a:t>
            </a:r>
            <a:r>
              <a:rPr lang="en-US" b="0" i="0" dirty="0">
                <a:solidFill>
                  <a:srgbClr val="1F1F1F"/>
                </a:solidFill>
                <a:effectLst/>
                <a:latin typeface="Google Sans"/>
              </a:rPr>
              <a:t>to the state's GDP with a production capacity exceeding </a:t>
            </a:r>
            <a:r>
              <a:rPr lang="en-US" dirty="0"/>
              <a:t>25 million </a:t>
            </a:r>
            <a:r>
              <a:rPr lang="en-US" b="0" i="0" dirty="0">
                <a:solidFill>
                  <a:srgbClr val="1F1F1F"/>
                </a:solidFill>
                <a:effectLst/>
                <a:latin typeface="Google Sans"/>
              </a:rPr>
              <a:t>tones annually and employing over 50,000 individuals . </a:t>
            </a:r>
          </a:p>
          <a:p>
            <a:pPr algn="just">
              <a:buFont typeface="Wingdings" panose="05000000000000000000" pitchFamily="2" charset="2"/>
              <a:buChar char="q"/>
            </a:pPr>
            <a:endParaRPr lang="en-US" b="0" i="0" dirty="0">
              <a:solidFill>
                <a:srgbClr val="1F1F1F"/>
              </a:solidFill>
              <a:effectLst/>
              <a:latin typeface="Google Sans"/>
            </a:endParaRPr>
          </a:p>
          <a:p>
            <a:pPr algn="just">
              <a:buFont typeface="Wingdings" panose="05000000000000000000" pitchFamily="2" charset="2"/>
              <a:buChar char="q"/>
            </a:pPr>
            <a:r>
              <a:rPr lang="en-US" b="0" i="0" dirty="0">
                <a:solidFill>
                  <a:srgbClr val="1F1F1F"/>
                </a:solidFill>
                <a:effectLst/>
                <a:latin typeface="Google Sans"/>
              </a:rPr>
              <a:t>Despite its importance, inherent Occupational Safety and Health (OSH) risks threaten worker well-being.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5"/>
          <p:cNvSpPr txBox="1">
            <a:spLocks noGrp="1"/>
          </p:cNvSpPr>
          <p:nvPr>
            <p:ph type="dt" idx="10"/>
          </p:nvPr>
        </p:nvSpPr>
        <p:spPr>
          <a:xfrm>
            <a:off x="1117600" y="6356350"/>
            <a:ext cx="365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31-01-2024</a:t>
            </a:r>
            <a:endParaRPr dirty="0"/>
          </a:p>
        </p:txBody>
      </p:sp>
      <p:sp>
        <p:nvSpPr>
          <p:cNvPr id="192" name="Google Shape;192;p25"/>
          <p:cNvSpPr txBox="1">
            <a:spLocks noGrp="1"/>
          </p:cNvSpPr>
          <p:nvPr>
            <p:ph type="sldNum" idx="12"/>
          </p:nvPr>
        </p:nvSpPr>
        <p:spPr>
          <a:xfrm>
            <a:off x="12310893" y="6310549"/>
            <a:ext cx="3657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dirty="0"/>
          </a:p>
        </p:txBody>
      </p:sp>
      <p:graphicFrame>
        <p:nvGraphicFramePr>
          <p:cNvPr id="2" name="Table 1">
            <a:extLst>
              <a:ext uri="{FF2B5EF4-FFF2-40B4-BE49-F238E27FC236}">
                <a16:creationId xmlns:a16="http://schemas.microsoft.com/office/drawing/2014/main" id="{023E2AF9-C39C-5E3C-2DC3-7FCA67B6E508}"/>
              </a:ext>
            </a:extLst>
          </p:cNvPr>
          <p:cNvGraphicFramePr>
            <a:graphicFrameLocks noGrp="1"/>
          </p:cNvGraphicFramePr>
          <p:nvPr/>
        </p:nvGraphicFramePr>
        <p:xfrm>
          <a:off x="841829" y="2161678"/>
          <a:ext cx="9944100" cy="739140"/>
        </p:xfrm>
        <a:graphic>
          <a:graphicData uri="http://schemas.openxmlformats.org/drawingml/2006/table">
            <a:tbl>
              <a:tblPr/>
              <a:tblGrid>
                <a:gridCol w="1003300">
                  <a:extLst>
                    <a:ext uri="{9D8B030D-6E8A-4147-A177-3AD203B41FA5}">
                      <a16:colId xmlns:a16="http://schemas.microsoft.com/office/drawing/2014/main" val="577182735"/>
                    </a:ext>
                  </a:extLst>
                </a:gridCol>
                <a:gridCol w="1612900">
                  <a:extLst>
                    <a:ext uri="{9D8B030D-6E8A-4147-A177-3AD203B41FA5}">
                      <a16:colId xmlns:a16="http://schemas.microsoft.com/office/drawing/2014/main" val="1866783127"/>
                    </a:ext>
                  </a:extLst>
                </a:gridCol>
                <a:gridCol w="1511300">
                  <a:extLst>
                    <a:ext uri="{9D8B030D-6E8A-4147-A177-3AD203B41FA5}">
                      <a16:colId xmlns:a16="http://schemas.microsoft.com/office/drawing/2014/main" val="3056553478"/>
                    </a:ext>
                  </a:extLst>
                </a:gridCol>
                <a:gridCol w="1435100">
                  <a:extLst>
                    <a:ext uri="{9D8B030D-6E8A-4147-A177-3AD203B41FA5}">
                      <a16:colId xmlns:a16="http://schemas.microsoft.com/office/drawing/2014/main" val="1230442280"/>
                    </a:ext>
                  </a:extLst>
                </a:gridCol>
                <a:gridCol w="1244600">
                  <a:extLst>
                    <a:ext uri="{9D8B030D-6E8A-4147-A177-3AD203B41FA5}">
                      <a16:colId xmlns:a16="http://schemas.microsoft.com/office/drawing/2014/main" val="3236867810"/>
                    </a:ext>
                  </a:extLst>
                </a:gridCol>
                <a:gridCol w="1371600">
                  <a:extLst>
                    <a:ext uri="{9D8B030D-6E8A-4147-A177-3AD203B41FA5}">
                      <a16:colId xmlns:a16="http://schemas.microsoft.com/office/drawing/2014/main" val="2386241752"/>
                    </a:ext>
                  </a:extLst>
                </a:gridCol>
                <a:gridCol w="1765300">
                  <a:extLst>
                    <a:ext uri="{9D8B030D-6E8A-4147-A177-3AD203B41FA5}">
                      <a16:colId xmlns:a16="http://schemas.microsoft.com/office/drawing/2014/main" val="457349737"/>
                    </a:ext>
                  </a:extLst>
                </a:gridCol>
              </a:tblGrid>
              <a:tr h="190500">
                <a:tc>
                  <a:txBody>
                    <a:bodyPr/>
                    <a:lstStyle/>
                    <a:p>
                      <a:pPr algn="ctr" fontAlgn="b"/>
                      <a:r>
                        <a:rPr lang="en-IN" sz="1100" b="1" i="0" u="none" strike="noStrike">
                          <a:solidFill>
                            <a:srgbClr val="000000"/>
                          </a:solidFill>
                          <a:effectLst/>
                          <a:latin typeface="Calibri" panose="020F0502020204030204" pitchFamily="34" charset="0"/>
                        </a:rPr>
                        <a:t>Axis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Taurus Tipper 10 Wheel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Dozer(KCPL)D50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Rock Breaker (CK-300)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Front wheel loader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Excavator (Sk 380xd)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dirty="0">
                          <a:solidFill>
                            <a:srgbClr val="000000"/>
                          </a:solidFill>
                          <a:effectLst/>
                          <a:latin typeface="Calibri" panose="020F0502020204030204" pitchFamily="34" charset="0"/>
                        </a:rPr>
                        <a:t>KSM304(surface </a:t>
                      </a:r>
                      <a:r>
                        <a:rPr lang="en-IN" sz="1100" b="1" i="0" u="none" strike="noStrike" dirty="0" err="1">
                          <a:solidFill>
                            <a:srgbClr val="000000"/>
                          </a:solidFill>
                          <a:effectLst/>
                          <a:latin typeface="Calibri" panose="020F0502020204030204" pitchFamily="34" charset="0"/>
                        </a:rPr>
                        <a:t>minner</a:t>
                      </a:r>
                      <a:r>
                        <a:rPr lang="en-IN" sz="1100" b="1"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2698566"/>
                  </a:ext>
                </a:extLst>
              </a:tr>
              <a:tr h="182880">
                <a:tc>
                  <a:txBody>
                    <a:bodyPr/>
                    <a:lstStyle/>
                    <a:p>
                      <a:pPr algn="ctr" fontAlgn="b"/>
                      <a:r>
                        <a:rPr lang="en-IN" sz="1100" b="0" i="0" u="none" strike="noStrike">
                          <a:solidFill>
                            <a:srgbClr val="000000"/>
                          </a:solidFill>
                          <a:effectLst/>
                          <a:latin typeface="Calibri" panose="020F0502020204030204" pitchFamily="34" charset="0"/>
                        </a:rPr>
                        <a:t>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0.322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1.354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1462615"/>
                  </a:ext>
                </a:extLst>
              </a:tr>
              <a:tr h="182880">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0.0004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5492152"/>
                  </a:ext>
                </a:extLst>
              </a:tr>
              <a:tr h="182880">
                <a:tc>
                  <a:txBody>
                    <a:bodyPr/>
                    <a:lstStyle/>
                    <a:p>
                      <a:pPr algn="ctr" fontAlgn="b"/>
                      <a:r>
                        <a:rPr lang="en-IN" sz="1100" b="0" i="0" u="none" strike="noStrike">
                          <a:solidFill>
                            <a:srgbClr val="000000"/>
                          </a:solidFill>
                          <a:effectLst/>
                          <a:latin typeface="Calibri" panose="020F0502020204030204" pitchFamily="34" charset="0"/>
                        </a:rPr>
                        <a:t>Z</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Times New Roman" panose="02020603050405020304" pitchFamily="18" charset="0"/>
                        </a:rPr>
                        <a:t>0.00003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0.0003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0.0003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0.00007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326734"/>
                  </a:ext>
                </a:extLst>
              </a:tr>
            </a:tbl>
          </a:graphicData>
        </a:graphic>
      </p:graphicFrame>
      <p:graphicFrame>
        <p:nvGraphicFramePr>
          <p:cNvPr id="5" name="Table 4">
            <a:extLst>
              <a:ext uri="{FF2B5EF4-FFF2-40B4-BE49-F238E27FC236}">
                <a16:creationId xmlns:a16="http://schemas.microsoft.com/office/drawing/2014/main" id="{6E2D06BF-85F6-576A-6D87-84A1B7A4FC8A}"/>
              </a:ext>
            </a:extLst>
          </p:cNvPr>
          <p:cNvGraphicFramePr>
            <a:graphicFrameLocks noGrp="1"/>
          </p:cNvGraphicFramePr>
          <p:nvPr/>
        </p:nvGraphicFramePr>
        <p:xfrm>
          <a:off x="989330" y="4197113"/>
          <a:ext cx="9944100" cy="723900"/>
        </p:xfrm>
        <a:graphic>
          <a:graphicData uri="http://schemas.openxmlformats.org/drawingml/2006/table">
            <a:tbl>
              <a:tblPr/>
              <a:tblGrid>
                <a:gridCol w="1003300">
                  <a:extLst>
                    <a:ext uri="{9D8B030D-6E8A-4147-A177-3AD203B41FA5}">
                      <a16:colId xmlns:a16="http://schemas.microsoft.com/office/drawing/2014/main" val="816970200"/>
                    </a:ext>
                  </a:extLst>
                </a:gridCol>
                <a:gridCol w="1612900">
                  <a:extLst>
                    <a:ext uri="{9D8B030D-6E8A-4147-A177-3AD203B41FA5}">
                      <a16:colId xmlns:a16="http://schemas.microsoft.com/office/drawing/2014/main" val="1024523550"/>
                    </a:ext>
                  </a:extLst>
                </a:gridCol>
                <a:gridCol w="1511300">
                  <a:extLst>
                    <a:ext uri="{9D8B030D-6E8A-4147-A177-3AD203B41FA5}">
                      <a16:colId xmlns:a16="http://schemas.microsoft.com/office/drawing/2014/main" val="3871107762"/>
                    </a:ext>
                  </a:extLst>
                </a:gridCol>
                <a:gridCol w="1435100">
                  <a:extLst>
                    <a:ext uri="{9D8B030D-6E8A-4147-A177-3AD203B41FA5}">
                      <a16:colId xmlns:a16="http://schemas.microsoft.com/office/drawing/2014/main" val="34578135"/>
                    </a:ext>
                  </a:extLst>
                </a:gridCol>
                <a:gridCol w="1244600">
                  <a:extLst>
                    <a:ext uri="{9D8B030D-6E8A-4147-A177-3AD203B41FA5}">
                      <a16:colId xmlns:a16="http://schemas.microsoft.com/office/drawing/2014/main" val="4272841271"/>
                    </a:ext>
                  </a:extLst>
                </a:gridCol>
                <a:gridCol w="1371600">
                  <a:extLst>
                    <a:ext uri="{9D8B030D-6E8A-4147-A177-3AD203B41FA5}">
                      <a16:colId xmlns:a16="http://schemas.microsoft.com/office/drawing/2014/main" val="1958980019"/>
                    </a:ext>
                  </a:extLst>
                </a:gridCol>
                <a:gridCol w="1765300">
                  <a:extLst>
                    <a:ext uri="{9D8B030D-6E8A-4147-A177-3AD203B41FA5}">
                      <a16:colId xmlns:a16="http://schemas.microsoft.com/office/drawing/2014/main" val="1224882349"/>
                    </a:ext>
                  </a:extLst>
                </a:gridCol>
              </a:tblGrid>
              <a:tr h="0">
                <a:tc>
                  <a:txBody>
                    <a:bodyPr/>
                    <a:lstStyle/>
                    <a:p>
                      <a:pPr algn="ctr" fontAlgn="b"/>
                      <a:r>
                        <a:rPr lang="en-IN" sz="1100" b="1" i="0" u="none" strike="noStrike">
                          <a:solidFill>
                            <a:srgbClr val="000000"/>
                          </a:solidFill>
                          <a:effectLst/>
                          <a:latin typeface="Calibri" panose="020F0502020204030204" pitchFamily="34" charset="0"/>
                        </a:rPr>
                        <a:t>Axis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Taurus Tipper 10 Wheel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Dozer(KCPL)D50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Rock Breaker (CK-300)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Front wheel loader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a:solidFill>
                            <a:srgbClr val="000000"/>
                          </a:solidFill>
                          <a:effectLst/>
                          <a:latin typeface="Calibri" panose="020F0502020204030204" pitchFamily="34" charset="0"/>
                        </a:rPr>
                        <a:t>Excavator (Sk 380xd)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1" i="0" u="none" strike="noStrike" dirty="0">
                          <a:solidFill>
                            <a:srgbClr val="000000"/>
                          </a:solidFill>
                          <a:effectLst/>
                          <a:latin typeface="Calibri" panose="020F0502020204030204" pitchFamily="34" charset="0"/>
                        </a:rPr>
                        <a:t>KSM304(surface </a:t>
                      </a:r>
                      <a:r>
                        <a:rPr lang="en-IN" sz="1100" b="1" i="0" u="none" strike="noStrike" dirty="0" err="1">
                          <a:solidFill>
                            <a:srgbClr val="000000"/>
                          </a:solidFill>
                          <a:effectLst/>
                          <a:latin typeface="Calibri" panose="020F0502020204030204" pitchFamily="34" charset="0"/>
                        </a:rPr>
                        <a:t>minner</a:t>
                      </a:r>
                      <a:r>
                        <a:rPr lang="en-IN" sz="1100" b="1"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987765"/>
                  </a:ext>
                </a:extLst>
              </a:tr>
              <a:tr h="182880">
                <a:tc>
                  <a:txBody>
                    <a:bodyPr/>
                    <a:lstStyle/>
                    <a:p>
                      <a:pPr algn="ctr" fontAlgn="b"/>
                      <a:r>
                        <a:rPr lang="en-IN" sz="1100" b="0" i="0" u="none" strike="noStrike">
                          <a:solidFill>
                            <a:srgbClr val="000000"/>
                          </a:solidFill>
                          <a:effectLst/>
                          <a:latin typeface="Calibri" panose="020F0502020204030204" pitchFamily="34" charset="0"/>
                        </a:rPr>
                        <a:t>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11.245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19.981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40.581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9988538"/>
                  </a:ext>
                </a:extLst>
              </a:tr>
              <a:tr h="182880">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0.107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0.123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9672504"/>
                  </a:ext>
                </a:extLst>
              </a:tr>
              <a:tr h="182880">
                <a:tc>
                  <a:txBody>
                    <a:bodyPr/>
                    <a:lstStyle/>
                    <a:p>
                      <a:pPr algn="ctr" fontAlgn="b"/>
                      <a:r>
                        <a:rPr lang="en-IN" sz="1100" b="0" i="0" u="none" strike="noStrike">
                          <a:solidFill>
                            <a:srgbClr val="000000"/>
                          </a:solidFill>
                          <a:effectLst/>
                          <a:latin typeface="Calibri" panose="020F0502020204030204" pitchFamily="34" charset="0"/>
                        </a:rPr>
                        <a:t>Z</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Times New Roman" panose="02020603050405020304" pitchFamily="18" charset="0"/>
                        </a:rPr>
                        <a:t>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Times New Roman" panose="02020603050405020304" pitchFamily="18" charset="0"/>
                        </a:rPr>
                        <a:t>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Times New Roman" panose="02020603050405020304" pitchFamily="18" charset="0"/>
                        </a:rPr>
                        <a:t>0.069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Times New Roman" panose="02020603050405020304" pitchFamily="18" charset="0"/>
                        </a:rPr>
                        <a:t>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3508539"/>
                  </a:ext>
                </a:extLst>
              </a:tr>
            </a:tbl>
          </a:graphicData>
        </a:graphic>
      </p:graphicFrame>
      <p:sp>
        <p:nvSpPr>
          <p:cNvPr id="3" name="TextBox 2">
            <a:extLst>
              <a:ext uri="{FF2B5EF4-FFF2-40B4-BE49-F238E27FC236}">
                <a16:creationId xmlns:a16="http://schemas.microsoft.com/office/drawing/2014/main" id="{38CA69C7-A8E0-2D3A-7307-072695CE4B4F}"/>
              </a:ext>
            </a:extLst>
          </p:cNvPr>
          <p:cNvSpPr txBox="1"/>
          <p:nvPr/>
        </p:nvSpPr>
        <p:spPr>
          <a:xfrm>
            <a:off x="147501" y="1397991"/>
            <a:ext cx="1683658" cy="338554"/>
          </a:xfrm>
          <a:prstGeom prst="rect">
            <a:avLst/>
          </a:prstGeom>
          <a:noFill/>
        </p:spPr>
        <p:txBody>
          <a:bodyPr wrap="square" rtlCol="0">
            <a:spAutoFit/>
          </a:bodyPr>
          <a:lstStyle/>
          <a:p>
            <a:r>
              <a:rPr lang="en-US" sz="1600" i="1" dirty="0"/>
              <a:t>Table 4.1</a:t>
            </a:r>
          </a:p>
        </p:txBody>
      </p:sp>
      <p:sp>
        <p:nvSpPr>
          <p:cNvPr id="4" name="TextBox 3">
            <a:extLst>
              <a:ext uri="{FF2B5EF4-FFF2-40B4-BE49-F238E27FC236}">
                <a16:creationId xmlns:a16="http://schemas.microsoft.com/office/drawing/2014/main" id="{C8FA8042-5300-597D-F751-E1AFDB609135}"/>
              </a:ext>
            </a:extLst>
          </p:cNvPr>
          <p:cNvSpPr txBox="1"/>
          <p:nvPr/>
        </p:nvSpPr>
        <p:spPr>
          <a:xfrm>
            <a:off x="275771" y="3751084"/>
            <a:ext cx="1683658" cy="338554"/>
          </a:xfrm>
          <a:prstGeom prst="rect">
            <a:avLst/>
          </a:prstGeom>
          <a:noFill/>
        </p:spPr>
        <p:txBody>
          <a:bodyPr wrap="square" rtlCol="0">
            <a:spAutoFit/>
          </a:bodyPr>
          <a:lstStyle/>
          <a:p>
            <a:r>
              <a:rPr lang="en-US" sz="1600" i="1" dirty="0"/>
              <a:t>Table 4.2</a:t>
            </a:r>
          </a:p>
        </p:txBody>
      </p:sp>
      <p:sp>
        <p:nvSpPr>
          <p:cNvPr id="6" name="TextBox 5">
            <a:extLst>
              <a:ext uri="{FF2B5EF4-FFF2-40B4-BE49-F238E27FC236}">
                <a16:creationId xmlns:a16="http://schemas.microsoft.com/office/drawing/2014/main" id="{7D147600-044E-ADF2-BBB9-42008F980AE5}"/>
              </a:ext>
            </a:extLst>
          </p:cNvPr>
          <p:cNvSpPr txBox="1"/>
          <p:nvPr/>
        </p:nvSpPr>
        <p:spPr>
          <a:xfrm>
            <a:off x="4775200" y="865383"/>
            <a:ext cx="330363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Vibration</a:t>
            </a:r>
          </a:p>
        </p:txBody>
      </p:sp>
    </p:spTree>
    <p:extLst>
      <p:ext uri="{BB962C8B-B14F-4D97-AF65-F5344CB8AC3E}">
        <p14:creationId xmlns:p14="http://schemas.microsoft.com/office/powerpoint/2010/main" val="1105568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4000000}"/>
              </a:ext>
            </a:extLst>
          </p:cNvPr>
          <p:cNvGraphicFramePr>
            <a:graphicFrameLocks/>
          </p:cNvGraphicFramePr>
          <p:nvPr/>
        </p:nvGraphicFramePr>
        <p:xfrm>
          <a:off x="365759" y="602836"/>
          <a:ext cx="4480562" cy="24396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0000000-0008-0000-0100-000014000000}"/>
              </a:ext>
            </a:extLst>
          </p:cNvPr>
          <p:cNvGraphicFramePr>
            <a:graphicFrameLocks/>
          </p:cNvGraphicFramePr>
          <p:nvPr/>
        </p:nvGraphicFramePr>
        <p:xfrm>
          <a:off x="6972300" y="795114"/>
          <a:ext cx="4389120" cy="19888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0100-000013000000}"/>
              </a:ext>
            </a:extLst>
          </p:cNvPr>
          <p:cNvGraphicFramePr>
            <a:graphicFrameLocks/>
          </p:cNvGraphicFramePr>
          <p:nvPr/>
        </p:nvGraphicFramePr>
        <p:xfrm>
          <a:off x="7345680" y="3203034"/>
          <a:ext cx="4015740" cy="28598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0000000-0008-0000-0100-00000A000000}"/>
              </a:ext>
            </a:extLst>
          </p:cNvPr>
          <p:cNvGraphicFramePr>
            <a:graphicFrameLocks/>
          </p:cNvGraphicFramePr>
          <p:nvPr/>
        </p:nvGraphicFramePr>
        <p:xfrm>
          <a:off x="365759" y="3646228"/>
          <a:ext cx="3939541" cy="272638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F22AD369-0399-0C65-6113-E5CF994C5847}"/>
              </a:ext>
            </a:extLst>
          </p:cNvPr>
          <p:cNvSpPr txBox="1"/>
          <p:nvPr/>
        </p:nvSpPr>
        <p:spPr>
          <a:xfrm>
            <a:off x="1881414" y="6078746"/>
            <a:ext cx="1683658" cy="338554"/>
          </a:xfrm>
          <a:prstGeom prst="rect">
            <a:avLst/>
          </a:prstGeom>
          <a:noFill/>
        </p:spPr>
        <p:txBody>
          <a:bodyPr wrap="square" rtlCol="0">
            <a:spAutoFit/>
          </a:bodyPr>
          <a:lstStyle/>
          <a:p>
            <a:r>
              <a:rPr lang="en-US" sz="1600" i="1" dirty="0"/>
              <a:t>Graph 4.1 (b)</a:t>
            </a:r>
          </a:p>
        </p:txBody>
      </p:sp>
      <p:sp>
        <p:nvSpPr>
          <p:cNvPr id="3" name="TextBox 2">
            <a:extLst>
              <a:ext uri="{FF2B5EF4-FFF2-40B4-BE49-F238E27FC236}">
                <a16:creationId xmlns:a16="http://schemas.microsoft.com/office/drawing/2014/main" id="{CA8A5155-C419-00C2-799D-BFDE21028B07}"/>
              </a:ext>
            </a:extLst>
          </p:cNvPr>
          <p:cNvSpPr txBox="1"/>
          <p:nvPr/>
        </p:nvSpPr>
        <p:spPr>
          <a:xfrm>
            <a:off x="8686800" y="2783934"/>
            <a:ext cx="1683658" cy="338554"/>
          </a:xfrm>
          <a:prstGeom prst="rect">
            <a:avLst/>
          </a:prstGeom>
          <a:noFill/>
        </p:spPr>
        <p:txBody>
          <a:bodyPr wrap="square" rtlCol="0">
            <a:spAutoFit/>
          </a:bodyPr>
          <a:lstStyle/>
          <a:p>
            <a:r>
              <a:rPr lang="en-US" sz="1600" i="1" dirty="0"/>
              <a:t>Graph 4.2 (a)</a:t>
            </a:r>
          </a:p>
        </p:txBody>
      </p:sp>
      <p:sp>
        <p:nvSpPr>
          <p:cNvPr id="8" name="TextBox 7">
            <a:extLst>
              <a:ext uri="{FF2B5EF4-FFF2-40B4-BE49-F238E27FC236}">
                <a16:creationId xmlns:a16="http://schemas.microsoft.com/office/drawing/2014/main" id="{D30B33BA-C462-ADAC-3420-3B9B8DE83090}"/>
              </a:ext>
            </a:extLst>
          </p:cNvPr>
          <p:cNvSpPr txBox="1"/>
          <p:nvPr/>
        </p:nvSpPr>
        <p:spPr>
          <a:xfrm>
            <a:off x="8882743" y="6078746"/>
            <a:ext cx="1683658" cy="338554"/>
          </a:xfrm>
          <a:prstGeom prst="rect">
            <a:avLst/>
          </a:prstGeom>
          <a:noFill/>
        </p:spPr>
        <p:txBody>
          <a:bodyPr wrap="square" rtlCol="0">
            <a:spAutoFit/>
          </a:bodyPr>
          <a:lstStyle/>
          <a:p>
            <a:r>
              <a:rPr lang="en-US" sz="1600" i="1" dirty="0"/>
              <a:t>Graph 4.2 (b)</a:t>
            </a:r>
          </a:p>
        </p:txBody>
      </p:sp>
      <p:sp>
        <p:nvSpPr>
          <p:cNvPr id="9" name="TextBox 8">
            <a:extLst>
              <a:ext uri="{FF2B5EF4-FFF2-40B4-BE49-F238E27FC236}">
                <a16:creationId xmlns:a16="http://schemas.microsoft.com/office/drawing/2014/main" id="{267B2A8A-0A3B-7ED9-BB75-2F2ECF62712F}"/>
              </a:ext>
            </a:extLst>
          </p:cNvPr>
          <p:cNvSpPr txBox="1"/>
          <p:nvPr/>
        </p:nvSpPr>
        <p:spPr>
          <a:xfrm>
            <a:off x="1647371" y="2873219"/>
            <a:ext cx="1683658" cy="338554"/>
          </a:xfrm>
          <a:prstGeom prst="rect">
            <a:avLst/>
          </a:prstGeom>
          <a:noFill/>
        </p:spPr>
        <p:txBody>
          <a:bodyPr wrap="square" rtlCol="0">
            <a:spAutoFit/>
          </a:bodyPr>
          <a:lstStyle/>
          <a:p>
            <a:r>
              <a:rPr lang="en-US" sz="1600" i="1" dirty="0"/>
              <a:t>Graph 4.1 (a)</a:t>
            </a:r>
          </a:p>
        </p:txBody>
      </p:sp>
    </p:spTree>
    <p:extLst>
      <p:ext uri="{BB962C8B-B14F-4D97-AF65-F5344CB8AC3E}">
        <p14:creationId xmlns:p14="http://schemas.microsoft.com/office/powerpoint/2010/main" val="31993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9" name="Google Shape;199;p26"/>
          <p:cNvSpPr txBox="1">
            <a:spLocks noGrp="1"/>
          </p:cNvSpPr>
          <p:nvPr>
            <p:ph type="dt" idx="10"/>
          </p:nvPr>
        </p:nvSpPr>
        <p:spPr>
          <a:xfrm>
            <a:off x="1117600" y="6356350"/>
            <a:ext cx="365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31-01-2024</a:t>
            </a:r>
            <a:endParaRPr dirty="0"/>
          </a:p>
        </p:txBody>
      </p:sp>
      <p:sp>
        <p:nvSpPr>
          <p:cNvPr id="200" name="Google Shape;200;p26"/>
          <p:cNvSpPr txBox="1">
            <a:spLocks noGrp="1"/>
          </p:cNvSpPr>
          <p:nvPr>
            <p:ph type="sldNum" idx="12"/>
          </p:nvPr>
        </p:nvSpPr>
        <p:spPr>
          <a:xfrm>
            <a:off x="12310893" y="6310549"/>
            <a:ext cx="3657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dirty="0"/>
          </a:p>
        </p:txBody>
      </p:sp>
      <p:graphicFrame>
        <p:nvGraphicFramePr>
          <p:cNvPr id="9" name="Table 8">
            <a:extLst>
              <a:ext uri="{FF2B5EF4-FFF2-40B4-BE49-F238E27FC236}">
                <a16:creationId xmlns:a16="http://schemas.microsoft.com/office/drawing/2014/main" id="{8EF1CCDF-9136-C538-8008-B18AAD411F79}"/>
              </a:ext>
            </a:extLst>
          </p:cNvPr>
          <p:cNvGraphicFramePr>
            <a:graphicFrameLocks noGrp="1"/>
          </p:cNvGraphicFramePr>
          <p:nvPr/>
        </p:nvGraphicFramePr>
        <p:xfrm>
          <a:off x="838199" y="1082160"/>
          <a:ext cx="10515601" cy="4693680"/>
        </p:xfrm>
        <a:graphic>
          <a:graphicData uri="http://schemas.openxmlformats.org/drawingml/2006/table">
            <a:tbl>
              <a:tblPr/>
              <a:tblGrid>
                <a:gridCol w="482300">
                  <a:extLst>
                    <a:ext uri="{9D8B030D-6E8A-4147-A177-3AD203B41FA5}">
                      <a16:colId xmlns:a16="http://schemas.microsoft.com/office/drawing/2014/main" val="3615217777"/>
                    </a:ext>
                  </a:extLst>
                </a:gridCol>
                <a:gridCol w="1973045">
                  <a:extLst>
                    <a:ext uri="{9D8B030D-6E8A-4147-A177-3AD203B41FA5}">
                      <a16:colId xmlns:a16="http://schemas.microsoft.com/office/drawing/2014/main" val="3639098424"/>
                    </a:ext>
                  </a:extLst>
                </a:gridCol>
                <a:gridCol w="365379">
                  <a:extLst>
                    <a:ext uri="{9D8B030D-6E8A-4147-A177-3AD203B41FA5}">
                      <a16:colId xmlns:a16="http://schemas.microsoft.com/office/drawing/2014/main" val="3238774878"/>
                    </a:ext>
                  </a:extLst>
                </a:gridCol>
                <a:gridCol w="716143">
                  <a:extLst>
                    <a:ext uri="{9D8B030D-6E8A-4147-A177-3AD203B41FA5}">
                      <a16:colId xmlns:a16="http://schemas.microsoft.com/office/drawing/2014/main" val="2993479283"/>
                    </a:ext>
                  </a:extLst>
                </a:gridCol>
                <a:gridCol w="1476130">
                  <a:extLst>
                    <a:ext uri="{9D8B030D-6E8A-4147-A177-3AD203B41FA5}">
                      <a16:colId xmlns:a16="http://schemas.microsoft.com/office/drawing/2014/main" val="3791938605"/>
                    </a:ext>
                  </a:extLst>
                </a:gridCol>
                <a:gridCol w="1651512">
                  <a:extLst>
                    <a:ext uri="{9D8B030D-6E8A-4147-A177-3AD203B41FA5}">
                      <a16:colId xmlns:a16="http://schemas.microsoft.com/office/drawing/2014/main" val="3037632266"/>
                    </a:ext>
                  </a:extLst>
                </a:gridCol>
                <a:gridCol w="2309194">
                  <a:extLst>
                    <a:ext uri="{9D8B030D-6E8A-4147-A177-3AD203B41FA5}">
                      <a16:colId xmlns:a16="http://schemas.microsoft.com/office/drawing/2014/main" val="745452332"/>
                    </a:ext>
                  </a:extLst>
                </a:gridCol>
                <a:gridCol w="1541898">
                  <a:extLst>
                    <a:ext uri="{9D8B030D-6E8A-4147-A177-3AD203B41FA5}">
                      <a16:colId xmlns:a16="http://schemas.microsoft.com/office/drawing/2014/main" val="598901300"/>
                    </a:ext>
                  </a:extLst>
                </a:gridCol>
              </a:tblGrid>
              <a:tr h="206864">
                <a:tc gridSpan="8">
                  <a:txBody>
                    <a:bodyPr/>
                    <a:lstStyle/>
                    <a:p>
                      <a:pPr algn="ctr" fontAlgn="ctr"/>
                      <a:r>
                        <a:rPr lang="en-US" sz="2000" b="0" i="0" u="none" strike="noStrike">
                          <a:solidFill>
                            <a:srgbClr val="000000"/>
                          </a:solidFill>
                          <a:effectLst/>
                          <a:latin typeface="Times New Roman" panose="02020603050405020304" pitchFamily="18" charset="0"/>
                        </a:rPr>
                        <a:t>Risk assessment for vibration exposure using RMS acceleration</a:t>
                      </a:r>
                    </a:p>
                  </a:txBody>
                  <a:tcPr marL="6084" marR="6084" marT="6084"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0605502"/>
                  </a:ext>
                </a:extLst>
              </a:tr>
              <a:tr h="170359">
                <a:tc>
                  <a:txBody>
                    <a:bodyPr/>
                    <a:lstStyle/>
                    <a:p>
                      <a:pPr algn="ctr" fontAlgn="ctr"/>
                      <a:r>
                        <a:rPr lang="en-IN" sz="1400" b="1" i="0" u="none" strike="noStrike" dirty="0">
                          <a:solidFill>
                            <a:srgbClr val="000000"/>
                          </a:solidFill>
                          <a:effectLst/>
                          <a:latin typeface="Times New Roman" panose="02020603050405020304" pitchFamily="18" charset="0"/>
                        </a:rPr>
                        <a:t>SL.NO</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Equipment and Operator</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A</a:t>
                      </a:r>
                      <a:r>
                        <a:rPr lang="en-IN" sz="1400" b="1" i="0" u="none" strike="noStrike" baseline="-25000">
                          <a:solidFill>
                            <a:srgbClr val="000000"/>
                          </a:solidFill>
                          <a:effectLst/>
                          <a:latin typeface="Times New Roman" panose="02020603050405020304" pitchFamily="18" charset="0"/>
                        </a:rPr>
                        <a:t>RMS</a:t>
                      </a:r>
                      <a:r>
                        <a:rPr lang="en-IN" sz="1400" b="1" i="0" u="none" strike="noStrike">
                          <a:solidFill>
                            <a:srgbClr val="000000"/>
                          </a:solidFill>
                          <a:effectLst/>
                          <a:latin typeface="Times New Roman" panose="02020603050405020304" pitchFamily="18" charset="0"/>
                        </a:rPr>
                        <a:t> m/s</a:t>
                      </a:r>
                      <a:r>
                        <a:rPr lang="en-IN" sz="1400" b="1" i="0" u="none" strike="noStrike" baseline="30000">
                          <a:solidFill>
                            <a:srgbClr val="000000"/>
                          </a:solidFill>
                          <a:effectLst/>
                          <a:latin typeface="Times New Roman" panose="02020603050405020304" pitchFamily="18" charset="0"/>
                        </a:rPr>
                        <a:t>2</a:t>
                      </a:r>
                      <a:endParaRPr lang="en-IN" sz="1400" b="1" i="0" u="none" strike="noStrike">
                        <a:solidFill>
                          <a:srgbClr val="000000"/>
                        </a:solidFill>
                        <a:effectLst/>
                        <a:latin typeface="Times New Roman" panose="02020603050405020304" pitchFamily="18" charset="0"/>
                      </a:endParaRP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Times New Roman" panose="02020603050405020304" pitchFamily="18" charset="0"/>
                        </a:rPr>
                        <a:t>Adjustment A(8) m/s2 </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Exposure Duration (hour)</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Maximum Vibration Exposure  m/s2 </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000000"/>
                          </a:solidFill>
                          <a:effectLst/>
                          <a:latin typeface="Times New Roman" panose="02020603050405020304" pitchFamily="18" charset="0"/>
                        </a:rPr>
                        <a:t>Health Risk Exposure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7322232"/>
                  </a:ext>
                </a:extLst>
              </a:tr>
              <a:tr h="170359">
                <a:tc rowSpan="3">
                  <a:txBody>
                    <a:bodyPr/>
                    <a:lstStyle/>
                    <a:p>
                      <a:pPr algn="ctr" fontAlgn="ctr"/>
                      <a:r>
                        <a:rPr lang="en-IN" sz="1400" b="0" i="0" u="none" strike="noStrike" dirty="0">
                          <a:solidFill>
                            <a:srgbClr val="000000"/>
                          </a:solidFill>
                          <a:effectLst/>
                          <a:latin typeface="Times New Roman" panose="02020603050405020304" pitchFamily="18" charset="0"/>
                        </a:rPr>
                        <a:t>1</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1400" b="0" i="0" u="none" strike="noStrike">
                          <a:solidFill>
                            <a:srgbClr val="000000"/>
                          </a:solidFill>
                          <a:effectLst/>
                          <a:latin typeface="Times New Roman" panose="02020603050405020304" pitchFamily="18" charset="0"/>
                        </a:rPr>
                        <a:t>Taurus Tipper 10 Wheel                 Loganathan</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0.002 in X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400" b="0" i="0" u="none" strike="noStrike">
                          <a:solidFill>
                            <a:srgbClr val="000000"/>
                          </a:solidFill>
                          <a:effectLst/>
                          <a:latin typeface="Times New Roman" panose="02020603050405020304" pitchFamily="18" charset="0"/>
                        </a:rPr>
                        <a:t>Below the Exosure Action Value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21657205"/>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0.0004</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48332983"/>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0.00003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69997317"/>
                  </a:ext>
                </a:extLst>
              </a:tr>
              <a:tr h="146022">
                <a:tc rowSpan="3">
                  <a:txBody>
                    <a:bodyPr/>
                    <a:lstStyle/>
                    <a:p>
                      <a:pPr algn="ctr" fontAlgn="ctr"/>
                      <a:r>
                        <a:rPr lang="en-IN" sz="1400" b="0" i="0" u="none" strike="noStrike">
                          <a:solidFill>
                            <a:srgbClr val="000000"/>
                          </a:solidFill>
                          <a:effectLst/>
                          <a:latin typeface="Times New Roman" panose="02020603050405020304" pitchFamily="18" charset="0"/>
                        </a:rPr>
                        <a:t>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400" b="0" i="0" u="none" strike="noStrike">
                          <a:solidFill>
                            <a:srgbClr val="000000"/>
                          </a:solidFill>
                          <a:effectLst/>
                          <a:latin typeface="Times New Roman" panose="02020603050405020304" pitchFamily="18" charset="0"/>
                        </a:rPr>
                        <a:t>Dozer(KCPL)D50             Rajkumar</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0.0005</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0.0006</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0.0007 in Y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400" b="0" i="0" u="none" strike="noStrike">
                          <a:solidFill>
                            <a:srgbClr val="000000"/>
                          </a:solidFill>
                          <a:effectLst/>
                          <a:latin typeface="Times New Roman" panose="02020603050405020304" pitchFamily="18" charset="0"/>
                        </a:rPr>
                        <a:t>Below the Exosure Action Value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937424676"/>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0.0005</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02415880"/>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7193726"/>
                  </a:ext>
                </a:extLst>
              </a:tr>
              <a:tr h="146022">
                <a:tc rowSpan="3">
                  <a:txBody>
                    <a:bodyPr/>
                    <a:lstStyle/>
                    <a:p>
                      <a:pPr algn="ctr" fontAlgn="ctr"/>
                      <a:r>
                        <a:rPr lang="en-IN" sz="1400" b="0" i="0" u="none" strike="noStrike">
                          <a:solidFill>
                            <a:srgbClr val="000000"/>
                          </a:solidFill>
                          <a:effectLst/>
                          <a:latin typeface="Times New Roman" panose="02020603050405020304" pitchFamily="18" charset="0"/>
                        </a:rPr>
                        <a:t>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400" b="0" i="0" u="none" strike="noStrike">
                          <a:solidFill>
                            <a:srgbClr val="000000"/>
                          </a:solidFill>
                          <a:effectLst/>
                          <a:latin typeface="Times New Roman" panose="02020603050405020304" pitchFamily="18" charset="0"/>
                        </a:rPr>
                        <a:t>Rock Breaker (CK-300)         Iyappan</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0.00005</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0.0002 in Y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400" b="0" i="0" u="none" strike="noStrike">
                          <a:solidFill>
                            <a:srgbClr val="000000"/>
                          </a:solidFill>
                          <a:effectLst/>
                          <a:latin typeface="Times New Roman" panose="02020603050405020304" pitchFamily="18" charset="0"/>
                        </a:rPr>
                        <a:t>Below the Exosure Action Value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41098501"/>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0.0001</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431371295"/>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56809723"/>
                  </a:ext>
                </a:extLst>
              </a:tr>
              <a:tr h="146022">
                <a:tc rowSpan="3">
                  <a:txBody>
                    <a:bodyPr/>
                    <a:lstStyle/>
                    <a:p>
                      <a:pPr algn="ctr" fontAlgn="ctr"/>
                      <a:r>
                        <a:rPr lang="en-IN" sz="1400" b="0" i="0" u="none" strike="noStrike">
                          <a:solidFill>
                            <a:srgbClr val="000000"/>
                          </a:solidFill>
                          <a:effectLst/>
                          <a:latin typeface="Times New Roman" panose="02020603050405020304" pitchFamily="18" charset="0"/>
                        </a:rPr>
                        <a:t>4</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1400" b="0" i="0" u="none" strike="noStrike">
                          <a:solidFill>
                            <a:srgbClr val="000000"/>
                          </a:solidFill>
                          <a:effectLst/>
                          <a:latin typeface="Times New Roman" panose="02020603050405020304" pitchFamily="18" charset="0"/>
                        </a:rPr>
                        <a:t>Front wheel loader                         Ram devjadav</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0.23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0.322</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0.322 in X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400" b="0" i="0" u="none" strike="noStrike">
                          <a:solidFill>
                            <a:srgbClr val="000000"/>
                          </a:solidFill>
                          <a:effectLst/>
                          <a:latin typeface="Times New Roman" panose="02020603050405020304" pitchFamily="18" charset="0"/>
                        </a:rPr>
                        <a:t>Below the Exosure Action Value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381893468"/>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0.0009</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469025989"/>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865266549"/>
                  </a:ext>
                </a:extLst>
              </a:tr>
              <a:tr h="146022">
                <a:tc rowSpan="3">
                  <a:txBody>
                    <a:bodyPr/>
                    <a:lstStyle/>
                    <a:p>
                      <a:pPr algn="ctr" fontAlgn="ctr"/>
                      <a:r>
                        <a:rPr lang="en-IN" sz="1400" b="0" i="0" u="none" strike="noStrike">
                          <a:solidFill>
                            <a:srgbClr val="000000"/>
                          </a:solidFill>
                          <a:effectLst/>
                          <a:latin typeface="Times New Roman" panose="02020603050405020304" pitchFamily="18" charset="0"/>
                        </a:rPr>
                        <a:t>5</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400" b="0" i="0" u="none" strike="noStrike">
                          <a:solidFill>
                            <a:srgbClr val="000000"/>
                          </a:solidFill>
                          <a:effectLst/>
                          <a:latin typeface="Times New Roman" panose="02020603050405020304" pitchFamily="18" charset="0"/>
                        </a:rPr>
                        <a:t>Excavator (Sk 380xd)           Thirumalai                                         </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0.56</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0.784</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0.784 in X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Exposure Action Value </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3447426146"/>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0.001</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26222315"/>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0.0003</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06496427"/>
                  </a:ext>
                </a:extLst>
              </a:tr>
              <a:tr h="146022">
                <a:tc rowSpan="3">
                  <a:txBody>
                    <a:bodyPr/>
                    <a:lstStyle/>
                    <a:p>
                      <a:pPr algn="ctr" fontAlgn="ctr"/>
                      <a:r>
                        <a:rPr lang="en-IN" sz="1400" b="0" i="0" u="none" strike="noStrike" dirty="0">
                          <a:solidFill>
                            <a:srgbClr val="000000"/>
                          </a:solidFill>
                          <a:effectLst/>
                          <a:latin typeface="Times New Roman" panose="02020603050405020304" pitchFamily="18" charset="0"/>
                        </a:rPr>
                        <a:t>6</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400" b="0" i="0" u="none" strike="noStrike">
                          <a:solidFill>
                            <a:srgbClr val="000000"/>
                          </a:solidFill>
                          <a:effectLst/>
                          <a:latin typeface="Times New Roman" panose="02020603050405020304" pitchFamily="18" charset="0"/>
                        </a:rPr>
                        <a:t>KSM304(surface minner)               Bagathur</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Times New Roman" panose="02020603050405020304" pitchFamily="18" charset="0"/>
                        </a:rPr>
                        <a:t>X</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0.967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1.354</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400" b="0" i="0" u="none" strike="noStrike">
                          <a:solidFill>
                            <a:srgbClr val="000000"/>
                          </a:solidFill>
                          <a:effectLst/>
                          <a:latin typeface="Times New Roman" panose="02020603050405020304" pitchFamily="18" charset="0"/>
                        </a:rPr>
                        <a:t>1.3 in X Axis</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400" b="0" i="0" u="none" strike="noStrike">
                          <a:solidFill>
                            <a:srgbClr val="000000"/>
                          </a:solidFill>
                          <a:effectLst/>
                          <a:latin typeface="Times New Roman" panose="02020603050405020304" pitchFamily="18" charset="0"/>
                        </a:rPr>
                        <a:t>Above the Exposure Action Value</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199226088"/>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Y</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0.00008</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0.0001</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827978587"/>
                  </a:ext>
                </a:extLst>
              </a:tr>
              <a:tr h="146022">
                <a:tc vMerge="1">
                  <a:txBody>
                    <a:bodyPr/>
                    <a:lstStyle/>
                    <a:p>
                      <a:endParaRPr lang="en-IN"/>
                    </a:p>
                  </a:txBody>
                  <a:tcPr/>
                </a:tc>
                <a:tc vMerge="1">
                  <a:txBody>
                    <a:bodyPr/>
                    <a:lstStyle/>
                    <a:p>
                      <a:endParaRPr lang="en-IN"/>
                    </a:p>
                  </a:txBody>
                  <a:tcPr/>
                </a:tc>
                <a:tc>
                  <a:txBody>
                    <a:bodyPr/>
                    <a:lstStyle/>
                    <a:p>
                      <a:pPr algn="ctr" fontAlgn="ctr"/>
                      <a:r>
                        <a:rPr lang="en-IN" sz="1400" b="0" i="0" u="none" strike="noStrike">
                          <a:solidFill>
                            <a:srgbClr val="000000"/>
                          </a:solidFill>
                          <a:effectLst/>
                          <a:latin typeface="Times New Roman" panose="02020603050405020304" pitchFamily="18" charset="0"/>
                        </a:rPr>
                        <a:t>Z</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Calibri" panose="020F0502020204030204" pitchFamily="34" charset="0"/>
                        </a:rPr>
                        <a:t>0.00007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0.00007</a:t>
                      </a:r>
                    </a:p>
                  </a:txBody>
                  <a:tcPr marL="6084" marR="6084" marT="6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10894548"/>
                  </a:ext>
                </a:extLst>
              </a:tr>
            </a:tbl>
          </a:graphicData>
        </a:graphic>
      </p:graphicFrame>
      <p:sp>
        <p:nvSpPr>
          <p:cNvPr id="2" name="TextBox 1">
            <a:extLst>
              <a:ext uri="{FF2B5EF4-FFF2-40B4-BE49-F238E27FC236}">
                <a16:creationId xmlns:a16="http://schemas.microsoft.com/office/drawing/2014/main" id="{5A4CD0BF-1DD3-0194-6048-E057785AAE31}"/>
              </a:ext>
            </a:extLst>
          </p:cNvPr>
          <p:cNvSpPr txBox="1"/>
          <p:nvPr/>
        </p:nvSpPr>
        <p:spPr>
          <a:xfrm>
            <a:off x="110965" y="912883"/>
            <a:ext cx="1683658" cy="338554"/>
          </a:xfrm>
          <a:prstGeom prst="rect">
            <a:avLst/>
          </a:prstGeom>
          <a:noFill/>
        </p:spPr>
        <p:txBody>
          <a:bodyPr wrap="square" rtlCol="0">
            <a:spAutoFit/>
          </a:bodyPr>
          <a:lstStyle/>
          <a:p>
            <a:r>
              <a:rPr lang="en-US" sz="1600" i="1" dirty="0"/>
              <a:t>Table 3.2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639D51-C899-19F8-E054-FB7932DB119C}"/>
              </a:ext>
            </a:extLst>
          </p:cNvPr>
          <p:cNvSpPr>
            <a:spLocks noGrp="1"/>
          </p:cNvSpPr>
          <p:nvPr>
            <p:ph type="body" idx="1"/>
          </p:nvPr>
        </p:nvSpPr>
        <p:spPr>
          <a:xfrm>
            <a:off x="0" y="586546"/>
            <a:ext cx="11831991" cy="5684907"/>
          </a:xfrm>
        </p:spPr>
        <p:txBody>
          <a:bodyPr>
            <a:noAutofit/>
          </a:bodyPr>
          <a:lstStyle/>
          <a:p>
            <a:pPr algn="just"/>
            <a:r>
              <a:rPr lang="en-US" sz="2000" dirty="0">
                <a:latin typeface="Times New Roman" panose="02020603050405020304" pitchFamily="18" charset="0"/>
                <a:cs typeface="Times New Roman" panose="02020603050405020304" pitchFamily="18" charset="0"/>
              </a:rPr>
              <a:t>The measurements are obtained for different vehicle categories, along with their vibration exposure times in various axes using Tri-axial seat pad accelerometers, and the quantified health risk as per ISO 2631-1:1997 standards.</a:t>
            </a:r>
          </a:p>
          <a:p>
            <a:pPr algn="just"/>
            <a:r>
              <a:rPr lang="en-US" sz="2000" b="1" dirty="0">
                <a:latin typeface="Times New Roman" panose="02020603050405020304" pitchFamily="18" charset="0"/>
                <a:cs typeface="Times New Roman" panose="02020603050405020304" pitchFamily="18" charset="0"/>
              </a:rPr>
              <a:t>Taurus Tipper 10 Wheel: </a:t>
            </a:r>
            <a:r>
              <a:rPr lang="en-US" sz="2000" dirty="0">
                <a:latin typeface="Times New Roman" panose="02020603050405020304" pitchFamily="18" charset="0"/>
                <a:cs typeface="Times New Roman" panose="02020603050405020304" pitchFamily="18" charset="0"/>
              </a:rPr>
              <a:t>The operator of the Taurus Tipper 10 Wheel predominantly experiences vibration along the Z-axis. The daily vibration exposure (A (8)) is 0.44 m/s, which falls within the below </a:t>
            </a:r>
            <a:r>
              <a:rPr lang="en-US" sz="2000" dirty="0" err="1">
                <a:latin typeface="Times New Roman" panose="02020603050405020304" pitchFamily="18" charset="0"/>
                <a:cs typeface="Times New Roman" panose="02020603050405020304" pitchFamily="18" charset="0"/>
              </a:rPr>
              <a:t>Exposurfe</a:t>
            </a:r>
            <a:r>
              <a:rPr lang="en-US" sz="2000" dirty="0">
                <a:latin typeface="Times New Roman" panose="02020603050405020304" pitchFamily="18" charset="0"/>
                <a:cs typeface="Times New Roman" panose="02020603050405020304" pitchFamily="18" charset="0"/>
              </a:rPr>
              <a:t> Value range marked in green on the health risk exposure scale. The vibration dose value (VDVT) is 8.7 m/s.75, categorized as a Below Exposure Action Value indicated in green on the health risk exposure scale. The analysis of shock vibration indicates a relative moderate health risk for the Taurus Tipper 10 Wheel, also has minimal risk on working posture.</a:t>
            </a:r>
          </a:p>
          <a:p>
            <a:pPr algn="just"/>
            <a:r>
              <a:rPr lang="en-US" sz="2000" b="1" dirty="0">
                <a:latin typeface="Times New Roman" panose="02020603050405020304" pitchFamily="18" charset="0"/>
                <a:cs typeface="Times New Roman" panose="02020603050405020304" pitchFamily="18" charset="0"/>
              </a:rPr>
              <a:t>Taurus Tipper 12 Wheel: </a:t>
            </a:r>
            <a:r>
              <a:rPr lang="en-US" sz="2000" dirty="0">
                <a:latin typeface="Times New Roman" panose="02020603050405020304" pitchFamily="18" charset="0"/>
                <a:cs typeface="Times New Roman" panose="02020603050405020304" pitchFamily="18" charset="0"/>
              </a:rPr>
              <a:t>The operator of the Taurus Tipper 12 Wheel primarily encounters vibration along the Z-axis. The daily vibration exposure (A (8)) is 0.84 m/s, which falls within the Moderate Value range marked in yellow on the health risk exposure scale. The vibration dose value (VDV) is 19.1 m/s 7, categorized as an Exposure Action Value in yellow on the health risk exposure scale. </a:t>
            </a:r>
          </a:p>
          <a:p>
            <a:pPr algn="just"/>
            <a:r>
              <a:rPr lang="en-US" sz="2000" b="1" dirty="0">
                <a:latin typeface="Times New Roman" panose="02020603050405020304" pitchFamily="18" charset="0"/>
                <a:cs typeface="Times New Roman" panose="02020603050405020304" pitchFamily="18" charset="0"/>
              </a:rPr>
              <a:t>Rock Breaker (CK-300): </a:t>
            </a:r>
            <a:r>
              <a:rPr lang="en-US" sz="2000" dirty="0">
                <a:latin typeface="Times New Roman" panose="02020603050405020304" pitchFamily="18" charset="0"/>
                <a:cs typeface="Times New Roman" panose="02020603050405020304" pitchFamily="18" charset="0"/>
              </a:rPr>
              <a:t>The operator of the Rock Breaker (CK-300) primarily encounters vibration along the Z-axis. The daily vibration exposure (A (8)) is 0.573 m/s, which falls within the Moderate Value range marked in yellow on the health risk exposure scale. The vibration dose value (VDVT) is 14 m/s!75, categorized as an Exposure Action Value in yellow on the health risk exposure scale. The analysis of shock vibration indicates a relative moderate health risk for the Rock Breaker (CK-300), also has moderate risk on working posture.</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6906AF-4B5A-79F0-63CF-D379D2D8A6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63279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714844-7AA1-931B-E073-133D7E7D134B}"/>
              </a:ext>
            </a:extLst>
          </p:cNvPr>
          <p:cNvSpPr>
            <a:spLocks noGrp="1"/>
          </p:cNvSpPr>
          <p:nvPr>
            <p:ph type="body" idx="1"/>
          </p:nvPr>
        </p:nvSpPr>
        <p:spPr>
          <a:xfrm>
            <a:off x="208547" y="545432"/>
            <a:ext cx="11630527" cy="5631531"/>
          </a:xfrm>
        </p:spPr>
        <p:txBody>
          <a:bodyPr>
            <a:normAutofit/>
          </a:bodyPr>
          <a:lstStyle/>
          <a:p>
            <a:r>
              <a:rPr lang="en-US" sz="2000" b="1" dirty="0">
                <a:latin typeface="Times New Roman" panose="02020603050405020304" pitchFamily="18" charset="0"/>
                <a:cs typeface="Times New Roman" panose="02020603050405020304" pitchFamily="18" charset="0"/>
              </a:rPr>
              <a:t>Excavator: </a:t>
            </a:r>
            <a:r>
              <a:rPr lang="en-US" sz="2000" dirty="0">
                <a:latin typeface="Times New Roman" panose="02020603050405020304" pitchFamily="18" charset="0"/>
                <a:cs typeface="Times New Roman" panose="02020603050405020304" pitchFamily="18" charset="0"/>
              </a:rPr>
              <a:t>The operator of the Excavator primarily encounters vibration along the Z-axis. The daily vibration exposure (A (8)) is 0.54 m/s, which falls within the Moderate Value range marked in yellow on the health risk exposure scale. The vibration dose value (VDV) is 17.9 m/s 75, categorized as an Exposure Action Value in yellow on the health risk</a:t>
            </a:r>
          </a:p>
          <a:p>
            <a:r>
              <a:rPr lang="en-US" sz="2000" b="1" dirty="0">
                <a:latin typeface="Times New Roman" panose="02020603050405020304" pitchFamily="18" charset="0"/>
                <a:cs typeface="Times New Roman" panose="02020603050405020304" pitchFamily="18" charset="0"/>
              </a:rPr>
              <a:t>Grader: </a:t>
            </a:r>
            <a:r>
              <a:rPr lang="en-US" sz="2000" dirty="0">
                <a:latin typeface="Times New Roman" panose="02020603050405020304" pitchFamily="18" charset="0"/>
                <a:cs typeface="Times New Roman" panose="02020603050405020304" pitchFamily="18" charset="0"/>
              </a:rPr>
              <a:t>The operator of the Grader primarily encounters vibration along the Z-</a:t>
            </a:r>
            <a:r>
              <a:rPr lang="en-US" sz="2000" dirty="0" err="1">
                <a:latin typeface="Times New Roman" panose="02020603050405020304" pitchFamily="18" charset="0"/>
                <a:cs typeface="Times New Roman" panose="02020603050405020304" pitchFamily="18" charset="0"/>
              </a:rPr>
              <a:t>axis.The</a:t>
            </a:r>
            <a:r>
              <a:rPr lang="en-US" sz="2000" dirty="0">
                <a:latin typeface="Times New Roman" panose="02020603050405020304" pitchFamily="18" charset="0"/>
                <a:cs typeface="Times New Roman" panose="02020603050405020304" pitchFamily="18" charset="0"/>
              </a:rPr>
              <a:t> daily vibration exposure (A (8)) is 0.68 m/s?, which falls within the Moderate Value range marked in yellow on the health risk exposure scale. The vibration dose value (VDVT) is 16.3 m/s 75, categorized as an Exposure Action Value in yellow on the health risk exposure scale. The analysis of shock vibration indicates a relative moderate health risk for the Grader, also has moderate risk on working posture</a:t>
            </a:r>
          </a:p>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Rock Breaker (SK-520): </a:t>
            </a:r>
            <a:r>
              <a:rPr lang="en-US" sz="2000" dirty="0">
                <a:latin typeface="Times New Roman" panose="02020603050405020304" pitchFamily="18" charset="0"/>
                <a:cs typeface="Times New Roman" panose="02020603050405020304" pitchFamily="18" charset="0"/>
              </a:rPr>
              <a:t>The operator of the Rock Breaker (SK-520) primarily encounters vibration along the Z-axis. The daily vibration exposure (A (8)) is 0.76 m/s, which falls within the Moderate Value range marked in yellow on the health risk exposure scale. The vibration dose value (VDV) is 19.8 m/s1.75 , categorized as an Exposure Action Value in yellow on the health risk exposure scale. The analysis of shock vibration indicates a relative moderate health risk for the Rock Breaker (SK-520), also has moderate risk on working posture.</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6DC59F-B377-681E-96CB-D97481E3D0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98492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AB25D53-CCD3-A6B4-639F-7B3F660520A2}"/>
              </a:ext>
            </a:extLst>
          </p:cNvPr>
          <p:cNvGraphicFramePr>
            <a:graphicFrameLocks noGrp="1"/>
          </p:cNvGraphicFramePr>
          <p:nvPr/>
        </p:nvGraphicFramePr>
        <p:xfrm>
          <a:off x="701038" y="1058584"/>
          <a:ext cx="11490962" cy="4740831"/>
        </p:xfrm>
        <a:graphic>
          <a:graphicData uri="http://schemas.openxmlformats.org/drawingml/2006/table">
            <a:tbl>
              <a:tblPr/>
              <a:tblGrid>
                <a:gridCol w="383808">
                  <a:extLst>
                    <a:ext uri="{9D8B030D-6E8A-4147-A177-3AD203B41FA5}">
                      <a16:colId xmlns:a16="http://schemas.microsoft.com/office/drawing/2014/main" val="144053936"/>
                    </a:ext>
                  </a:extLst>
                </a:gridCol>
                <a:gridCol w="1570121">
                  <a:extLst>
                    <a:ext uri="{9D8B030D-6E8A-4147-A177-3AD203B41FA5}">
                      <a16:colId xmlns:a16="http://schemas.microsoft.com/office/drawing/2014/main" val="1093197349"/>
                    </a:ext>
                  </a:extLst>
                </a:gridCol>
                <a:gridCol w="790876">
                  <a:extLst>
                    <a:ext uri="{9D8B030D-6E8A-4147-A177-3AD203B41FA5}">
                      <a16:colId xmlns:a16="http://schemas.microsoft.com/office/drawing/2014/main" val="332045491"/>
                    </a:ext>
                  </a:extLst>
                </a:gridCol>
                <a:gridCol w="1232836">
                  <a:extLst>
                    <a:ext uri="{9D8B030D-6E8A-4147-A177-3AD203B41FA5}">
                      <a16:colId xmlns:a16="http://schemas.microsoft.com/office/drawing/2014/main" val="2256545241"/>
                    </a:ext>
                  </a:extLst>
                </a:gridCol>
                <a:gridCol w="372177">
                  <a:extLst>
                    <a:ext uri="{9D8B030D-6E8A-4147-A177-3AD203B41FA5}">
                      <a16:colId xmlns:a16="http://schemas.microsoft.com/office/drawing/2014/main" val="2185041235"/>
                    </a:ext>
                  </a:extLst>
                </a:gridCol>
                <a:gridCol w="517559">
                  <a:extLst>
                    <a:ext uri="{9D8B030D-6E8A-4147-A177-3AD203B41FA5}">
                      <a16:colId xmlns:a16="http://schemas.microsoft.com/office/drawing/2014/main" val="289210144"/>
                    </a:ext>
                  </a:extLst>
                </a:gridCol>
                <a:gridCol w="651310">
                  <a:extLst>
                    <a:ext uri="{9D8B030D-6E8A-4147-A177-3AD203B41FA5}">
                      <a16:colId xmlns:a16="http://schemas.microsoft.com/office/drawing/2014/main" val="2703545610"/>
                    </a:ext>
                  </a:extLst>
                </a:gridCol>
                <a:gridCol w="982779">
                  <a:extLst>
                    <a:ext uri="{9D8B030D-6E8A-4147-A177-3AD203B41FA5}">
                      <a16:colId xmlns:a16="http://schemas.microsoft.com/office/drawing/2014/main" val="1472727984"/>
                    </a:ext>
                  </a:extLst>
                </a:gridCol>
                <a:gridCol w="523374">
                  <a:extLst>
                    <a:ext uri="{9D8B030D-6E8A-4147-A177-3AD203B41FA5}">
                      <a16:colId xmlns:a16="http://schemas.microsoft.com/office/drawing/2014/main" val="3372488401"/>
                    </a:ext>
                  </a:extLst>
                </a:gridCol>
                <a:gridCol w="1407294">
                  <a:extLst>
                    <a:ext uri="{9D8B030D-6E8A-4147-A177-3AD203B41FA5}">
                      <a16:colId xmlns:a16="http://schemas.microsoft.com/office/drawing/2014/main" val="3555285624"/>
                    </a:ext>
                  </a:extLst>
                </a:gridCol>
                <a:gridCol w="1314249">
                  <a:extLst>
                    <a:ext uri="{9D8B030D-6E8A-4147-A177-3AD203B41FA5}">
                      <a16:colId xmlns:a16="http://schemas.microsoft.com/office/drawing/2014/main" val="3351107085"/>
                    </a:ext>
                  </a:extLst>
                </a:gridCol>
                <a:gridCol w="1279358">
                  <a:extLst>
                    <a:ext uri="{9D8B030D-6E8A-4147-A177-3AD203B41FA5}">
                      <a16:colId xmlns:a16="http://schemas.microsoft.com/office/drawing/2014/main" val="3235673776"/>
                    </a:ext>
                  </a:extLst>
                </a:gridCol>
                <a:gridCol w="465221">
                  <a:extLst>
                    <a:ext uri="{9D8B030D-6E8A-4147-A177-3AD203B41FA5}">
                      <a16:colId xmlns:a16="http://schemas.microsoft.com/office/drawing/2014/main" val="2374233613"/>
                    </a:ext>
                  </a:extLst>
                </a:gridCol>
              </a:tblGrid>
              <a:tr h="412750">
                <a:tc gridSpan="12">
                  <a:txBody>
                    <a:bodyPr/>
                    <a:lstStyle/>
                    <a:p>
                      <a:pPr algn="ctr" fontAlgn="ctr"/>
                      <a:r>
                        <a:rPr lang="en-US" sz="1600" b="0" i="0" u="none" strike="noStrike">
                          <a:solidFill>
                            <a:schemeClr val="tx1"/>
                          </a:solidFill>
                          <a:effectLst/>
                          <a:latin typeface="Times New Roman" panose="02020603050405020304" pitchFamily="18" charset="0"/>
                        </a:rPr>
                        <a:t>Assessment of health risk using VDV</a:t>
                      </a:r>
                      <a:r>
                        <a:rPr lang="en-US" sz="1600" b="0" i="0" u="none" strike="noStrike" baseline="30000">
                          <a:solidFill>
                            <a:schemeClr val="tx1"/>
                          </a:solidFill>
                          <a:effectLst/>
                          <a:latin typeface="Times New Roman" panose="02020603050405020304" pitchFamily="18" charset="0"/>
                        </a:rPr>
                        <a:t>T </a:t>
                      </a:r>
                      <a:r>
                        <a:rPr lang="en-US" sz="1600" b="0" i="0" u="none" strike="noStrike">
                          <a:solidFill>
                            <a:schemeClr val="tx1"/>
                          </a:solidFill>
                          <a:effectLst/>
                          <a:latin typeface="Times New Roman" panose="02020603050405020304" pitchFamily="18" charset="0"/>
                        </a:rPr>
                        <a:t>for equipment along the respective dominant axis </a:t>
                      </a:r>
                    </a:p>
                  </a:txBody>
                  <a:tcPr marL="4415" marR="4415" marT="4415"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a:noFill/>
                    </a:lnT>
                    <a:lnB>
                      <a:noFill/>
                    </a:lnB>
                    <a:noFill/>
                  </a:tcPr>
                </a:tc>
                <a:extLst>
                  <a:ext uri="{0D108BD9-81ED-4DB2-BD59-A6C34878D82A}">
                    <a16:rowId xmlns:a16="http://schemas.microsoft.com/office/drawing/2014/main" val="157556545"/>
                  </a:ext>
                </a:extLst>
              </a:tr>
              <a:tr h="196942">
                <a:tc rowSpan="2">
                  <a:txBody>
                    <a:bodyPr/>
                    <a:lstStyle/>
                    <a:p>
                      <a:pPr algn="ctr" fontAlgn="ctr"/>
                      <a:r>
                        <a:rPr lang="en-IN" sz="1200" b="1" i="0" u="none" strike="noStrike">
                          <a:solidFill>
                            <a:schemeClr val="tx1"/>
                          </a:solidFill>
                          <a:effectLst/>
                          <a:latin typeface="Times New Roman" panose="02020603050405020304" pitchFamily="18" charset="0"/>
                        </a:rPr>
                        <a:t>SL.NO</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Equipment and Operator</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Measured Axis</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Measured VDV m/s</a:t>
                      </a:r>
                      <a:r>
                        <a:rPr lang="en-IN" sz="1200" b="1" i="0" u="none" strike="noStrike" baseline="30000">
                          <a:solidFill>
                            <a:schemeClr val="tx1"/>
                          </a:solidFill>
                          <a:effectLst/>
                          <a:latin typeface="Times New Roman" panose="02020603050405020304" pitchFamily="18" charset="0"/>
                        </a:rPr>
                        <a:t>1.75</a:t>
                      </a:r>
                      <a:endParaRPr lang="en-IN" sz="1200" b="1" i="0" u="none" strike="noStrike">
                        <a:solidFill>
                          <a:schemeClr val="tx1"/>
                        </a:solidFill>
                        <a:effectLst/>
                        <a:latin typeface="Times New Roman" panose="02020603050405020304" pitchFamily="18" charset="0"/>
                      </a:endParaRP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IN" sz="1200" b="1" i="0" u="none" strike="noStrike">
                          <a:solidFill>
                            <a:schemeClr val="tx1"/>
                          </a:solidFill>
                          <a:effectLst/>
                          <a:latin typeface="Times New Roman" panose="02020603050405020304" pitchFamily="18" charset="0"/>
                        </a:rPr>
                        <a:t>Dominant</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rowSpan="2">
                  <a:txBody>
                    <a:bodyPr/>
                    <a:lstStyle/>
                    <a:p>
                      <a:pPr algn="ctr" fontAlgn="ctr"/>
                      <a:r>
                        <a:rPr lang="en-IN" sz="1200" b="1" i="0" u="none" strike="noStrike">
                          <a:solidFill>
                            <a:schemeClr val="tx1"/>
                          </a:solidFill>
                          <a:effectLst/>
                          <a:latin typeface="Times New Roman" panose="02020603050405020304" pitchFamily="18" charset="0"/>
                        </a:rPr>
                        <a:t>Measured Axis</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Measured VDV</a:t>
                      </a:r>
                      <a:r>
                        <a:rPr lang="en-IN" sz="1200" b="1" i="0" u="none" strike="noStrike" baseline="30000">
                          <a:solidFill>
                            <a:schemeClr val="tx1"/>
                          </a:solidFill>
                          <a:effectLst/>
                          <a:latin typeface="Times New Roman" panose="02020603050405020304" pitchFamily="18" charset="0"/>
                        </a:rPr>
                        <a:t>T</a:t>
                      </a:r>
                      <a:r>
                        <a:rPr lang="en-IN" sz="1200" b="1" i="0" u="none" strike="noStrike">
                          <a:solidFill>
                            <a:schemeClr val="tx1"/>
                          </a:solidFill>
                          <a:effectLst/>
                          <a:latin typeface="Times New Roman" panose="02020603050405020304" pitchFamily="18" charset="0"/>
                        </a:rPr>
                        <a:t> m/s</a:t>
                      </a:r>
                      <a:r>
                        <a:rPr lang="en-IN" sz="1200" b="1" i="0" u="none" strike="noStrike" baseline="30000">
                          <a:solidFill>
                            <a:schemeClr val="tx1"/>
                          </a:solidFill>
                          <a:effectLst/>
                          <a:latin typeface="Times New Roman" panose="02020603050405020304" pitchFamily="18" charset="0"/>
                        </a:rPr>
                        <a:t>1.75</a:t>
                      </a:r>
                      <a:endParaRPr lang="en-IN" sz="1200" b="1" i="0" u="none" strike="noStrike">
                        <a:solidFill>
                          <a:schemeClr val="tx1"/>
                        </a:solidFill>
                        <a:effectLst/>
                        <a:latin typeface="Times New Roman" panose="02020603050405020304" pitchFamily="18" charset="0"/>
                      </a:endParaRP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VDV</a:t>
                      </a:r>
                      <a:r>
                        <a:rPr lang="en-IN" sz="1200" b="1" i="0" u="none" strike="noStrike" baseline="30000">
                          <a:solidFill>
                            <a:schemeClr val="tx1"/>
                          </a:solidFill>
                          <a:effectLst/>
                          <a:latin typeface="Times New Roman" panose="02020603050405020304" pitchFamily="18" charset="0"/>
                        </a:rPr>
                        <a:t>T</a:t>
                      </a:r>
                      <a:r>
                        <a:rPr lang="en-IN" sz="1200" b="1" i="0" u="none" strike="noStrike">
                          <a:solidFill>
                            <a:schemeClr val="tx1"/>
                          </a:solidFill>
                          <a:effectLst/>
                          <a:latin typeface="Times New Roman" panose="02020603050405020304" pitchFamily="18" charset="0"/>
                        </a:rPr>
                        <a:t>m/s</a:t>
                      </a:r>
                      <a:r>
                        <a:rPr lang="en-IN" sz="1200" b="1" i="0" u="none" strike="noStrike" baseline="30000">
                          <a:solidFill>
                            <a:schemeClr val="tx1"/>
                          </a:solidFill>
                          <a:effectLst/>
                          <a:latin typeface="Times New Roman" panose="02020603050405020304" pitchFamily="18" charset="0"/>
                        </a:rPr>
                        <a:t>1.75</a:t>
                      </a:r>
                      <a:endParaRPr lang="en-IN" sz="1200" b="1" i="0" u="none" strike="noStrike">
                        <a:solidFill>
                          <a:schemeClr val="tx1"/>
                        </a:solidFill>
                        <a:effectLst/>
                        <a:latin typeface="Times New Roman" panose="02020603050405020304" pitchFamily="18" charset="0"/>
                      </a:endParaRP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Measured Period (minutes)</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Exposure Duration (hour)</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1" i="0" u="none" strike="noStrike">
                          <a:solidFill>
                            <a:schemeClr val="tx1"/>
                          </a:solidFill>
                          <a:effectLst/>
                          <a:latin typeface="Times New Roman" panose="02020603050405020304" pitchFamily="18" charset="0"/>
                        </a:rPr>
                        <a:t>Health Risk Exposure</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IN" sz="1200" b="1" i="0" u="none" strike="noStrike">
                        <a:solidFill>
                          <a:schemeClr val="tx1"/>
                        </a:solidFill>
                        <a:effectLst/>
                        <a:latin typeface="Times New Roman" panose="02020603050405020304" pitchFamily="18" charset="0"/>
                      </a:endParaRPr>
                    </a:p>
                  </a:txBody>
                  <a:tcPr marL="4415" marR="4415" marT="4415" marB="0" anchor="ctr">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835820162"/>
                  </a:ext>
                </a:extLst>
              </a:tr>
              <a:tr h="38924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200" b="1" i="0" u="none" strike="noStrike">
                          <a:solidFill>
                            <a:schemeClr val="tx1"/>
                          </a:solidFill>
                          <a:effectLst/>
                          <a:latin typeface="Times New Roman" panose="02020603050405020304" pitchFamily="18" charset="0"/>
                        </a:rPr>
                        <a:t>Axis</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chemeClr val="tx1"/>
                          </a:solidFill>
                          <a:effectLst/>
                          <a:latin typeface="Times New Roman" panose="02020603050405020304" pitchFamily="18" charset="0"/>
                        </a:rPr>
                        <a:t>VDV m/s</a:t>
                      </a:r>
                      <a:r>
                        <a:rPr lang="en-IN" sz="1200" b="0" i="0" u="none" strike="noStrike" baseline="30000">
                          <a:solidFill>
                            <a:schemeClr val="tx1"/>
                          </a:solidFill>
                          <a:effectLst/>
                          <a:latin typeface="Times New Roman" panose="02020603050405020304" pitchFamily="18" charset="0"/>
                        </a:rPr>
                        <a:t>1.75</a:t>
                      </a:r>
                      <a:endParaRPr lang="en-IN" sz="1200" b="1" i="0" u="none" strike="noStrike">
                        <a:solidFill>
                          <a:schemeClr val="tx1"/>
                        </a:solidFill>
                        <a:effectLst/>
                        <a:latin typeface="Times New Roman" panose="02020603050405020304" pitchFamily="18" charset="0"/>
                      </a:endParaRP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252062091"/>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1</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1200" b="0" i="0" u="none" strike="noStrike">
                          <a:solidFill>
                            <a:schemeClr val="tx1"/>
                          </a:solidFill>
                          <a:effectLst/>
                          <a:latin typeface="Times New Roman" panose="02020603050405020304" pitchFamily="18" charset="0"/>
                        </a:rPr>
                        <a:t>Taurus Tipper 10 Wheel                 Loganathan</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0.057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Y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0.03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0.18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0.094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20</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 Below Exposure Action Value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442834502"/>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0.094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719009703"/>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494721656"/>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2</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chemeClr val="tx1"/>
                          </a:solidFill>
                          <a:effectLst/>
                          <a:latin typeface="Times New Roman" panose="02020603050405020304" pitchFamily="18" charset="0"/>
                        </a:rPr>
                        <a:t>Dozer(KCPL)D50             Rajkumar</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Y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0.035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0.098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0.099</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27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 Below Exposure Action Value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593947337"/>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0.099</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r>
                        <a:rPr lang="en-IN" sz="1200" b="0" i="0" u="none" strike="noStrike">
                          <a:solidFill>
                            <a:schemeClr val="tx1"/>
                          </a:solidFill>
                          <a:effectLst/>
                          <a:latin typeface="Calibri" panose="020F0502020204030204" pitchFamily="34" charset="0"/>
                        </a:rPr>
                        <a:t> </a:t>
                      </a: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527841123"/>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r>
                        <a:rPr lang="en-IN" sz="1200" b="0" i="0" u="none" strike="noStrike">
                          <a:solidFill>
                            <a:schemeClr val="tx1"/>
                          </a:solidFill>
                          <a:effectLst/>
                          <a:latin typeface="Calibri" panose="020F0502020204030204" pitchFamily="34" charset="0"/>
                        </a:rPr>
                        <a:t> </a:t>
                      </a: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878624951"/>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chemeClr val="tx1"/>
                          </a:solidFill>
                          <a:effectLst/>
                          <a:latin typeface="Times New Roman" panose="02020603050405020304" pitchFamily="18" charset="0"/>
                        </a:rPr>
                        <a:t>Rock Breaker (CK-300)         Iyappan</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IN" sz="1200" b="0" i="0" u="none" strike="noStrike">
                          <a:solidFill>
                            <a:schemeClr val="tx1"/>
                          </a:solidFill>
                          <a:effectLst/>
                          <a:latin typeface="Calibri" panose="020F0502020204030204" pitchFamily="34" charset="0"/>
                        </a:rPr>
                        <a:t>0.034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0.01</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0.01</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29</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 Below Exposure Action Value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193907195"/>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0.095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342322486"/>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107030684"/>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1200" b="0" i="0" u="none" strike="noStrike">
                          <a:solidFill>
                            <a:schemeClr val="tx1"/>
                          </a:solidFill>
                          <a:effectLst/>
                          <a:latin typeface="Times New Roman" panose="02020603050405020304" pitchFamily="18" charset="0"/>
                        </a:rPr>
                        <a:t>Front wheel loader                         Ram devjadav</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3.846</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X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IN" sz="1200" b="0" i="0" u="none" strike="noStrike">
                          <a:solidFill>
                            <a:schemeClr val="tx1"/>
                          </a:solidFill>
                          <a:effectLst/>
                          <a:latin typeface="Calibri" panose="020F0502020204030204" pitchFamily="34" charset="0"/>
                        </a:rPr>
                        <a:t>3.846</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11.245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11.25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25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Exposure Action Value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967263038"/>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0.107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821411615"/>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0.032</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134640804"/>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chemeClr val="tx1"/>
                          </a:solidFill>
                          <a:effectLst/>
                          <a:latin typeface="Times New Roman" panose="02020603050405020304" pitchFamily="18" charset="0"/>
                        </a:rPr>
                        <a:t>Excavator (Sk 380xd)           Thirumalai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6.8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b"/>
                      <a:r>
                        <a:rPr lang="en-IN" sz="1200" b="0" i="0" u="none" strike="noStrike">
                          <a:solidFill>
                            <a:schemeClr val="tx1"/>
                          </a:solidFill>
                          <a:effectLst/>
                          <a:latin typeface="Calibri" panose="020F0502020204030204" pitchFamily="34" charset="0"/>
                        </a:rPr>
                        <a:t>6.8</a:t>
                      </a:r>
                    </a:p>
                  </a:txBody>
                  <a:tcPr marL="4415" marR="4415" marT="44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19.981</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b"/>
                      <a:r>
                        <a:rPr lang="en-IN" sz="1200" b="0" i="0" u="none" strike="noStrike">
                          <a:solidFill>
                            <a:schemeClr val="tx1"/>
                          </a:solidFill>
                          <a:effectLst/>
                          <a:latin typeface="Calibri" panose="020F0502020204030204" pitchFamily="34" charset="0"/>
                        </a:rPr>
                        <a:t>19.98</a:t>
                      </a:r>
                    </a:p>
                  </a:txBody>
                  <a:tcPr marL="4415" marR="4415" marT="44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b"/>
                      <a:r>
                        <a:rPr lang="en-IN" sz="1200" b="0" i="0" u="none" strike="noStrike">
                          <a:solidFill>
                            <a:schemeClr val="tx1"/>
                          </a:solidFill>
                          <a:effectLst/>
                          <a:latin typeface="Calibri" panose="020F0502020204030204" pitchFamily="34" charset="0"/>
                        </a:rPr>
                        <a:t>24</a:t>
                      </a:r>
                    </a:p>
                  </a:txBody>
                  <a:tcPr marL="4415" marR="4415" marT="44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Exposure Action Value </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99876460"/>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0.042</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0.123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754916853"/>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0.069</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139702716"/>
                  </a:ext>
                </a:extLst>
              </a:tr>
              <a:tr h="196942">
                <a:tc rowSpan="3">
                  <a:txBody>
                    <a:bodyPr/>
                    <a:lstStyle/>
                    <a:p>
                      <a:pPr algn="ctr" fontAlgn="ctr"/>
                      <a:r>
                        <a:rPr lang="en-IN" sz="1200" b="0" i="0" u="none" strike="noStrike">
                          <a:solidFill>
                            <a:schemeClr val="tx1"/>
                          </a:solidFill>
                          <a:effectLst/>
                          <a:latin typeface="Times New Roman" panose="02020603050405020304" pitchFamily="18" charset="0"/>
                        </a:rPr>
                        <a:t>6</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chemeClr val="tx1"/>
                          </a:solidFill>
                          <a:effectLst/>
                          <a:latin typeface="Times New Roman" panose="02020603050405020304" pitchFamily="18" charset="0"/>
                        </a:rPr>
                        <a:t>KSM304(surface minner)               Bagathur</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13.964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13.9</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X</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40.581</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40.58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Calibri" panose="020F0502020204030204" pitchFamily="34" charset="0"/>
                        </a:rPr>
                        <a:t>25</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chemeClr val="tx1"/>
                          </a:solidFill>
                          <a:effectLst/>
                          <a:latin typeface="Times New Roman" panose="02020603050405020304" pitchFamily="18" charset="0"/>
                        </a:rPr>
                        <a:t>8</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200" b="0" i="0" u="none" strike="noStrike">
                          <a:solidFill>
                            <a:schemeClr val="tx1"/>
                          </a:solidFill>
                          <a:effectLst/>
                          <a:latin typeface="Times New Roman" panose="02020603050405020304" pitchFamily="18" charset="0"/>
                        </a:rPr>
                        <a:t>Above the Exposure Action Value</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97983531"/>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0.032</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Y</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0.094</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169589040"/>
                  </a:ext>
                </a:extLst>
              </a:tr>
              <a:tr h="196942">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0.033</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a:txBody>
                    <a:bodyPr/>
                    <a:lstStyle/>
                    <a:p>
                      <a:pPr algn="ctr" fontAlgn="ctr"/>
                      <a:r>
                        <a:rPr lang="en-IN" sz="1200" b="0" i="0" u="none" strike="noStrike">
                          <a:solidFill>
                            <a:schemeClr val="tx1"/>
                          </a:solidFill>
                          <a:effectLst/>
                          <a:latin typeface="Times New Roman" panose="02020603050405020304" pitchFamily="18" charset="0"/>
                        </a:rPr>
                        <a:t>Z</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chemeClr val="tx1"/>
                          </a:solidFill>
                          <a:effectLst/>
                          <a:latin typeface="Times New Roman" panose="02020603050405020304" pitchFamily="18" charset="0"/>
                        </a:rPr>
                        <a:t>0.067</a:t>
                      </a:r>
                    </a:p>
                  </a:txBody>
                  <a:tcPr marL="4415" marR="4415" marT="44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771606466"/>
                  </a:ext>
                </a:extLst>
              </a:tr>
              <a:tr h="196942">
                <a:tc>
                  <a:txBody>
                    <a:bodyPr/>
                    <a:lstStyle/>
                    <a:p>
                      <a:pPr algn="l" fontAlgn="b"/>
                      <a:endParaRPr lang="en-IN" sz="1200" b="0" i="0" u="none" strike="noStrike">
                        <a:solidFill>
                          <a:schemeClr val="tx1"/>
                        </a:solidFill>
                        <a:effectLst/>
                        <a:latin typeface="Times New Roman" panose="02020603050405020304" pitchFamily="18"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Times New Roman" panose="02020603050405020304" pitchFamily="18"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dirty="0">
                        <a:solidFill>
                          <a:schemeClr val="tx1"/>
                        </a:solidFill>
                        <a:effectLst/>
                        <a:latin typeface="Times New Roman" panose="02020603050405020304" pitchFamily="18"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Times New Roman" panose="02020603050405020304" pitchFamily="18"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IN" sz="1200" b="0" i="0" u="none" strike="noStrike">
                          <a:solidFill>
                            <a:schemeClr val="tx1"/>
                          </a:solidFill>
                          <a:effectLst/>
                          <a:latin typeface="Times New Roman" panose="02020603050405020304" pitchFamily="18" charset="0"/>
                        </a:rPr>
                        <a:t> </a:t>
                      </a: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a:solidFill>
                          <a:schemeClr val="tx1"/>
                        </a:solidFill>
                        <a:effectLst/>
                        <a:latin typeface="Calibri" panose="020F0502020204030204" pitchFamily="34" charset="0"/>
                      </a:endParaRPr>
                    </a:p>
                  </a:txBody>
                  <a:tcPr marL="4415" marR="4415" marT="441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IN" sz="1200" b="0" i="0" u="none" strike="noStrike">
                        <a:solidFill>
                          <a:schemeClr val="tx1"/>
                        </a:solidFill>
                        <a:effectLst/>
                        <a:latin typeface="Calibri" panose="020F0502020204030204" pitchFamily="34" charset="0"/>
                      </a:endParaRPr>
                    </a:p>
                  </a:txBody>
                  <a:tcPr marL="4415" marR="4415" marT="441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200" b="0" i="0" u="none" strike="noStrike" dirty="0">
                        <a:solidFill>
                          <a:schemeClr val="tx1"/>
                        </a:solidFill>
                        <a:effectLst/>
                        <a:latin typeface="Calibri" panose="020F0502020204030204" pitchFamily="34" charset="0"/>
                      </a:endParaRPr>
                    </a:p>
                  </a:txBody>
                  <a:tcPr marL="4415" marR="4415" marT="4415" marB="0" anchor="b">
                    <a:lnL>
                      <a:noFill/>
                    </a:lnL>
                    <a:lnR>
                      <a:noFill/>
                    </a:lnR>
                    <a:lnT>
                      <a:noFill/>
                    </a:lnT>
                    <a:lnB>
                      <a:noFill/>
                    </a:lnB>
                    <a:noFill/>
                  </a:tcPr>
                </a:tc>
                <a:extLst>
                  <a:ext uri="{0D108BD9-81ED-4DB2-BD59-A6C34878D82A}">
                    <a16:rowId xmlns:a16="http://schemas.microsoft.com/office/drawing/2014/main" val="393369650"/>
                  </a:ext>
                </a:extLst>
              </a:tr>
            </a:tbl>
          </a:graphicData>
        </a:graphic>
      </p:graphicFrame>
      <p:sp>
        <p:nvSpPr>
          <p:cNvPr id="2" name="TextBox 1">
            <a:extLst>
              <a:ext uri="{FF2B5EF4-FFF2-40B4-BE49-F238E27FC236}">
                <a16:creationId xmlns:a16="http://schemas.microsoft.com/office/drawing/2014/main" id="{F89DE0F2-DA07-DA04-848A-4DD644B69EE2}"/>
              </a:ext>
            </a:extLst>
          </p:cNvPr>
          <p:cNvSpPr txBox="1"/>
          <p:nvPr/>
        </p:nvSpPr>
        <p:spPr>
          <a:xfrm>
            <a:off x="238481" y="1058584"/>
            <a:ext cx="1683658" cy="338554"/>
          </a:xfrm>
          <a:prstGeom prst="rect">
            <a:avLst/>
          </a:prstGeom>
          <a:noFill/>
        </p:spPr>
        <p:txBody>
          <a:bodyPr wrap="square" rtlCol="0">
            <a:spAutoFit/>
          </a:bodyPr>
          <a:lstStyle/>
          <a:p>
            <a:r>
              <a:rPr lang="en-US" sz="1600" i="1" dirty="0"/>
              <a:t>Table 5.2</a:t>
            </a:r>
          </a:p>
        </p:txBody>
      </p:sp>
    </p:spTree>
    <p:extLst>
      <p:ext uri="{BB962C8B-B14F-4D97-AF65-F5344CB8AC3E}">
        <p14:creationId xmlns:p14="http://schemas.microsoft.com/office/powerpoint/2010/main" val="4161672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838200" y="667350"/>
            <a:ext cx="10515600" cy="779400"/>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Georgia"/>
              <a:buNone/>
            </a:pPr>
            <a:r>
              <a:rPr lang="en-US" b="1" dirty="0"/>
              <a:t>Numerical/Simulation Analysis</a:t>
            </a:r>
            <a:endParaRPr sz="3000" b="1" dirty="0"/>
          </a:p>
        </p:txBody>
      </p:sp>
      <p:sp>
        <p:nvSpPr>
          <p:cNvPr id="190" name="Google Shape;190;p25"/>
          <p:cNvSpPr txBox="1">
            <a:spLocks noGrp="1"/>
          </p:cNvSpPr>
          <p:nvPr>
            <p:ph type="body" idx="1"/>
          </p:nvPr>
        </p:nvSpPr>
        <p:spPr>
          <a:xfrm>
            <a:off x="838200" y="1683657"/>
            <a:ext cx="10515600" cy="4493365"/>
          </a:xfrm>
          <a:prstGeom prst="rect">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t" anchorCtr="0">
            <a:normAutofit/>
          </a:bodyPr>
          <a:lstStyle/>
          <a:p>
            <a:pPr marL="228600" lvl="0" indent="-50800" rtl="0">
              <a:lnSpc>
                <a:spcPct val="90000"/>
              </a:lnSpc>
              <a:spcBef>
                <a:spcPts val="0"/>
              </a:spcBef>
              <a:spcAft>
                <a:spcPts val="0"/>
              </a:spcAft>
              <a:buClr>
                <a:schemeClr val="dk1"/>
              </a:buClr>
              <a:buSzPts val="2800"/>
              <a:buNone/>
            </a:pPr>
            <a:r>
              <a:rPr lang="en-IN" dirty="0"/>
              <a:t> </a:t>
            </a:r>
          </a:p>
        </p:txBody>
      </p:sp>
      <p:sp>
        <p:nvSpPr>
          <p:cNvPr id="191" name="Google Shape;191;p25"/>
          <p:cNvSpPr txBox="1">
            <a:spLocks noGrp="1"/>
          </p:cNvSpPr>
          <p:nvPr>
            <p:ph type="dt" idx="10"/>
          </p:nvPr>
        </p:nvSpPr>
        <p:spPr>
          <a:xfrm>
            <a:off x="1117600" y="6356350"/>
            <a:ext cx="3657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31-01-2024</a:t>
            </a:r>
            <a:endParaRPr dirty="0"/>
          </a:p>
        </p:txBody>
      </p:sp>
      <p:sp>
        <p:nvSpPr>
          <p:cNvPr id="192" name="Google Shape;192;p25"/>
          <p:cNvSpPr txBox="1">
            <a:spLocks noGrp="1"/>
          </p:cNvSpPr>
          <p:nvPr>
            <p:ph type="sldNum" idx="12"/>
          </p:nvPr>
        </p:nvSpPr>
        <p:spPr>
          <a:xfrm>
            <a:off x="12310893" y="6310549"/>
            <a:ext cx="3657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dirty="0"/>
          </a:p>
        </p:txBody>
      </p:sp>
      <p:graphicFrame>
        <p:nvGraphicFramePr>
          <p:cNvPr id="2" name="Object 1">
            <a:extLst>
              <a:ext uri="{FF2B5EF4-FFF2-40B4-BE49-F238E27FC236}">
                <a16:creationId xmlns:a16="http://schemas.microsoft.com/office/drawing/2014/main" id="{6F65D2E6-CAC1-EE10-82A6-ABC91D403A8A}"/>
              </a:ext>
            </a:extLst>
          </p:cNvPr>
          <p:cNvGraphicFramePr>
            <a:graphicFrameLocks noChangeAspect="1"/>
          </p:cNvGraphicFramePr>
          <p:nvPr/>
        </p:nvGraphicFramePr>
        <p:xfrm>
          <a:off x="1277847" y="1621316"/>
          <a:ext cx="9636306" cy="4618045"/>
        </p:xfrm>
        <a:graphic>
          <a:graphicData uri="http://schemas.openxmlformats.org/presentationml/2006/ole">
            <mc:AlternateContent xmlns:mc="http://schemas.openxmlformats.org/markup-compatibility/2006">
              <mc:Choice xmlns:v="urn:schemas-microsoft-com:vml" Requires="v">
                <p:oleObj name="Worksheet" r:id="rId3" imgW="9616511" imgH="5204586" progId="Excel.Sheet.8">
                  <p:embed/>
                </p:oleObj>
              </mc:Choice>
              <mc:Fallback>
                <p:oleObj name="Worksheet" r:id="rId3" imgW="9616511" imgH="5204586" progId="Excel.Sheet.8">
                  <p:embed/>
                  <p:pic>
                    <p:nvPicPr>
                      <p:cNvPr id="2" name="Object 1">
                        <a:extLst>
                          <a:ext uri="{FF2B5EF4-FFF2-40B4-BE49-F238E27FC236}">
                            <a16:creationId xmlns:a16="http://schemas.microsoft.com/office/drawing/2014/main" id="{6F65D2E6-CAC1-EE10-82A6-ABC91D403A8A}"/>
                          </a:ext>
                        </a:extLst>
                      </p:cNvPr>
                      <p:cNvPicPr/>
                      <p:nvPr/>
                    </p:nvPicPr>
                    <p:blipFill>
                      <a:blip r:embed="rId4"/>
                      <a:stretch>
                        <a:fillRect/>
                      </a:stretch>
                    </p:blipFill>
                    <p:spPr>
                      <a:xfrm>
                        <a:off x="1277847" y="1621316"/>
                        <a:ext cx="9636306" cy="4618045"/>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89170" y="674408"/>
            <a:ext cx="10515600" cy="96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Result and Analysis-Domain 2</a:t>
            </a:r>
            <a:endParaRPr dirty="0"/>
          </a:p>
        </p:txBody>
      </p:sp>
      <p:sp>
        <p:nvSpPr>
          <p:cNvPr id="153" name="Google Shape;153;p19"/>
          <p:cNvSpPr txBox="1">
            <a:spLocks noGrp="1"/>
          </p:cNvSpPr>
          <p:nvPr>
            <p:ph type="body" idx="1"/>
          </p:nvPr>
        </p:nvSpPr>
        <p:spPr>
          <a:xfrm>
            <a:off x="78529" y="1819091"/>
            <a:ext cx="6645828" cy="4351200"/>
          </a:xfrm>
          <a:prstGeom prst="rect">
            <a:avLst/>
          </a:prstGeom>
          <a:noFill/>
          <a:ln>
            <a:noFill/>
          </a:ln>
        </p:spPr>
        <p:txBody>
          <a:bodyPr spcFirstLastPara="1" wrap="square" lIns="91425" tIns="45700" rIns="91425" bIns="45700" anchor="t" anchorCtr="0">
            <a:normAutofit fontScale="92500" lnSpcReduction="10000"/>
          </a:bodyPr>
          <a:lstStyle/>
          <a:p>
            <a:pPr marL="228600" lvl="0" indent="-50800" algn="just" rtl="0">
              <a:lnSpc>
                <a:spcPct val="90000"/>
              </a:lnSpc>
              <a:spcBef>
                <a:spcPts val="0"/>
              </a:spcBef>
              <a:spcAft>
                <a:spcPts val="0"/>
              </a:spcAft>
              <a:buClr>
                <a:schemeClr val="dk1"/>
              </a:buClr>
              <a:buSzPts val="2800"/>
              <a:buNone/>
            </a:pPr>
            <a:r>
              <a:rPr lang="en-US" dirty="0"/>
              <a:t>Respirable Dust </a:t>
            </a:r>
          </a:p>
          <a:p>
            <a:pPr algn="just">
              <a:lnSpc>
                <a:spcPct val="107000"/>
              </a:lnSpc>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A total of 24 locations were selected for dust samples collection from four limestone mines, targeting the areas near dumper, shovel, and drill operators with 6 locations from each mine. All samples underwent analysis for crystalline silica content. The range of allowable dust concentration across the samples varied from 1.87 to 3.89 mg/m^3. Crystalline silica concentrations spanned from 0.035 to 0.234 mg/m^3, with percentages ranging from 1.87% to 6.02%.</a:t>
            </a:r>
          </a:p>
          <a:p>
            <a:pPr marL="228600" lvl="0" indent="-50800" algn="just" rtl="0">
              <a:lnSpc>
                <a:spcPct val="90000"/>
              </a:lnSpc>
              <a:spcBef>
                <a:spcPts val="0"/>
              </a:spcBef>
              <a:spcAft>
                <a:spcPts val="0"/>
              </a:spcAft>
              <a:buClr>
                <a:schemeClr val="dk1"/>
              </a:buClr>
              <a:buSzPts val="2800"/>
              <a:buNone/>
            </a:pPr>
            <a:endParaRPr dirty="0"/>
          </a:p>
        </p:txBody>
      </p:sp>
      <p:sp>
        <p:nvSpPr>
          <p:cNvPr id="154" name="Google Shape;154;p19"/>
          <p:cNvSpPr txBox="1">
            <a:spLocks noGrp="1"/>
          </p:cNvSpPr>
          <p:nvPr>
            <p:ph type="sldNum" idx="12"/>
          </p:nvPr>
        </p:nvSpPr>
        <p:spPr>
          <a:xfrm>
            <a:off x="9233170" y="6310549"/>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 name="Picture 2" descr="A large pile of rocks&#10;&#10;Description automatically generated">
            <a:extLst>
              <a:ext uri="{FF2B5EF4-FFF2-40B4-BE49-F238E27FC236}">
                <a16:creationId xmlns:a16="http://schemas.microsoft.com/office/drawing/2014/main" id="{207A9FBE-545F-2BFC-1550-D4DF2C98524A}"/>
              </a:ext>
            </a:extLst>
          </p:cNvPr>
          <p:cNvPicPr>
            <a:picLocks noChangeAspect="1"/>
          </p:cNvPicPr>
          <p:nvPr/>
        </p:nvPicPr>
        <p:blipFill>
          <a:blip r:embed="rId3"/>
          <a:stretch>
            <a:fillRect/>
          </a:stretch>
        </p:blipFill>
        <p:spPr>
          <a:xfrm>
            <a:off x="6893137" y="1156658"/>
            <a:ext cx="5083233" cy="515389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C24F5C-83AD-DB68-0993-5C22AA79707C}"/>
              </a:ext>
            </a:extLst>
          </p:cNvPr>
          <p:cNvSpPr>
            <a:spLocks noGrp="1"/>
          </p:cNvSpPr>
          <p:nvPr>
            <p:ph type="body" idx="1"/>
          </p:nvPr>
        </p:nvSpPr>
        <p:spPr>
          <a:xfrm>
            <a:off x="492369" y="829994"/>
            <a:ext cx="10692618" cy="5192224"/>
          </a:xfrm>
        </p:spPr>
        <p:txBody>
          <a:bodyPr>
            <a:noAutofit/>
          </a:bodyPr>
          <a:lstStyle/>
          <a:p>
            <a:pPr algn="just">
              <a:lnSpc>
                <a:spcPct val="107000"/>
              </a:lnSpc>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For Haul Roads, dust concentrations ranged from 1.87 to 2.64 mg/m^3 and silica percentages varied from 1.83% to 7.27%. In the bottom pit near Excavators dust concentrations between 0.74 and 2.1 mg/m^3, and silica percentages from 2.49% to 2.86% are observed.  Near Rock Breakers the highest variability in dust concentrations, ranging from 1.94 to 3.8 mg/m^3, with silica percentages from 2.44% to 4.21%.</a:t>
            </a:r>
          </a:p>
          <a:p>
            <a:pPr algn="just">
              <a:lnSpc>
                <a:spcPct val="107000"/>
              </a:lnSpc>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Across all the mine samples, the average respirable dust concentration was 1.2 mg/m^3, the average crystalline silica concentration was 0.15 mg/m^3, and the average percentage of silica was 3.65%. Silica concentration of all samples remained below the maximum exposure limits prescribed by the Director General of Mines Safety (DGMS),but the respirable dust concentration across the rock braker slightly exceeded the limit.</a:t>
            </a:r>
          </a:p>
          <a:p>
            <a:pPr algn="just"/>
            <a:endParaRPr lang="en-US" sz="2400" dirty="0"/>
          </a:p>
        </p:txBody>
      </p:sp>
      <p:sp>
        <p:nvSpPr>
          <p:cNvPr id="4" name="Slide Number Placeholder 3">
            <a:extLst>
              <a:ext uri="{FF2B5EF4-FFF2-40B4-BE49-F238E27FC236}">
                <a16:creationId xmlns:a16="http://schemas.microsoft.com/office/drawing/2014/main" id="{36C14D93-BD62-7A2C-9550-867FC29C2D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9093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5F6581-11DF-364D-7C4A-CD2217F0C8E4}"/>
              </a:ext>
            </a:extLst>
          </p:cNvPr>
          <p:cNvSpPr>
            <a:spLocks noGrp="1"/>
          </p:cNvSpPr>
          <p:nvPr>
            <p:ph type="body" idx="1"/>
          </p:nvPr>
        </p:nvSpPr>
        <p:spPr>
          <a:xfrm>
            <a:off x="838200" y="1019061"/>
            <a:ext cx="10515600" cy="4351338"/>
          </a:xfrm>
        </p:spPr>
        <p:txBody>
          <a:bodyPr>
            <a:normAutofit/>
          </a:bodyPr>
          <a:lstStyle/>
          <a:p>
            <a:r>
              <a:rPr lang="en-US" sz="2400" b="1" dirty="0">
                <a:effectLst/>
                <a:latin typeface="Times New Roman" panose="02020603050405020304" pitchFamily="18" charset="0"/>
                <a:ea typeface="Times New Roman" panose="02020603050405020304" pitchFamily="18" charset="0"/>
              </a:rPr>
              <a:t>Table 6.1:</a:t>
            </a:r>
            <a:r>
              <a:rPr lang="en-US" sz="2400" dirty="0">
                <a:effectLst/>
                <a:latin typeface="Times New Roman" panose="02020603050405020304" pitchFamily="18" charset="0"/>
                <a:ea typeface="Times New Roman" panose="02020603050405020304" pitchFamily="18" charset="0"/>
              </a:rPr>
              <a:t> Dust Concentration</a:t>
            </a:r>
          </a:p>
          <a:p>
            <a:endParaRPr lang="en-US" sz="3600" dirty="0"/>
          </a:p>
        </p:txBody>
      </p:sp>
      <p:sp>
        <p:nvSpPr>
          <p:cNvPr id="4" name="Slide Number Placeholder 3">
            <a:extLst>
              <a:ext uri="{FF2B5EF4-FFF2-40B4-BE49-F238E27FC236}">
                <a16:creationId xmlns:a16="http://schemas.microsoft.com/office/drawing/2014/main" id="{D21461D4-65B4-44C2-5327-4F86E19AC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aphicFrame>
        <p:nvGraphicFramePr>
          <p:cNvPr id="5" name="Table 4">
            <a:extLst>
              <a:ext uri="{FF2B5EF4-FFF2-40B4-BE49-F238E27FC236}">
                <a16:creationId xmlns:a16="http://schemas.microsoft.com/office/drawing/2014/main" id="{7578ECF4-AB9E-7E4A-771C-796BA489E132}"/>
              </a:ext>
            </a:extLst>
          </p:cNvPr>
          <p:cNvGraphicFramePr>
            <a:graphicFrameLocks noGrp="1"/>
          </p:cNvGraphicFramePr>
          <p:nvPr>
            <p:extLst>
              <p:ext uri="{D42A27DB-BD31-4B8C-83A1-F6EECF244321}">
                <p14:modId xmlns:p14="http://schemas.microsoft.com/office/powerpoint/2010/main" val="866208532"/>
              </p:ext>
            </p:extLst>
          </p:nvPr>
        </p:nvGraphicFramePr>
        <p:xfrm>
          <a:off x="1494503" y="1951385"/>
          <a:ext cx="9202993" cy="3419014"/>
        </p:xfrm>
        <a:graphic>
          <a:graphicData uri="http://schemas.openxmlformats.org/drawingml/2006/table">
            <a:tbl>
              <a:tblPr firstRow="1" firstCol="1" bandRow="1">
                <a:tableStyleId>{5800D536-533D-4016-AD3F-8A53DAF20293}</a:tableStyleId>
              </a:tblPr>
              <a:tblGrid>
                <a:gridCol w="1755729">
                  <a:extLst>
                    <a:ext uri="{9D8B030D-6E8A-4147-A177-3AD203B41FA5}">
                      <a16:colId xmlns:a16="http://schemas.microsoft.com/office/drawing/2014/main" val="2159970087"/>
                    </a:ext>
                  </a:extLst>
                </a:gridCol>
                <a:gridCol w="2841194">
                  <a:extLst>
                    <a:ext uri="{9D8B030D-6E8A-4147-A177-3AD203B41FA5}">
                      <a16:colId xmlns:a16="http://schemas.microsoft.com/office/drawing/2014/main" val="2652301324"/>
                    </a:ext>
                  </a:extLst>
                </a:gridCol>
                <a:gridCol w="3279266">
                  <a:extLst>
                    <a:ext uri="{9D8B030D-6E8A-4147-A177-3AD203B41FA5}">
                      <a16:colId xmlns:a16="http://schemas.microsoft.com/office/drawing/2014/main" val="1461906743"/>
                    </a:ext>
                  </a:extLst>
                </a:gridCol>
                <a:gridCol w="1326804">
                  <a:extLst>
                    <a:ext uri="{9D8B030D-6E8A-4147-A177-3AD203B41FA5}">
                      <a16:colId xmlns:a16="http://schemas.microsoft.com/office/drawing/2014/main" val="3194667787"/>
                    </a:ext>
                  </a:extLst>
                </a:gridCol>
              </a:tblGrid>
              <a:tr h="1234859">
                <a:tc>
                  <a:txBody>
                    <a:bodyPr/>
                    <a:lstStyle/>
                    <a:p>
                      <a:pPr algn="ctr"/>
                      <a:r>
                        <a:rPr lang="en-US" sz="2000">
                          <a:effectLst/>
                        </a:rPr>
                        <a:t>Locations</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dirty="0">
                          <a:effectLst/>
                        </a:rPr>
                        <a:t>Dust Concentration (mg/m³)</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dirty="0">
                          <a:effectLst/>
                        </a:rPr>
                        <a:t>Crystalline Silica Concentration (mg/m³)</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Silica weight Percentage (%)</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5969608"/>
                  </a:ext>
                </a:extLst>
              </a:tr>
              <a:tr h="586557">
                <a:tc>
                  <a:txBody>
                    <a:bodyPr/>
                    <a:lstStyle/>
                    <a:p>
                      <a:pPr algn="ctr"/>
                      <a:r>
                        <a:rPr lang="en-US" sz="2000" dirty="0">
                          <a:effectLst/>
                        </a:rPr>
                        <a:t>Haul Roads</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1.87 - 2.64</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0.035 - 0.234</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1.83 - 4.27</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7486670"/>
                  </a:ext>
                </a:extLst>
              </a:tr>
              <a:tr h="884982">
                <a:tc>
                  <a:txBody>
                    <a:bodyPr/>
                    <a:lstStyle/>
                    <a:p>
                      <a:pPr algn="ctr"/>
                      <a:r>
                        <a:rPr lang="en-US" sz="2000">
                          <a:effectLst/>
                        </a:rPr>
                        <a:t>Bottom Pit (Excavators)</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dirty="0">
                          <a:effectLst/>
                        </a:rPr>
                        <a:t>0.74 - 2.1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0.035 - 0.234</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2.49 - 2.86</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93506078"/>
                  </a:ext>
                </a:extLst>
              </a:tr>
              <a:tr h="712616">
                <a:tc>
                  <a:txBody>
                    <a:bodyPr/>
                    <a:lstStyle/>
                    <a:p>
                      <a:pPr algn="ctr"/>
                      <a:r>
                        <a:rPr lang="en-US" sz="2000">
                          <a:effectLst/>
                        </a:rPr>
                        <a:t>Rock Breakers</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a:effectLst/>
                        </a:rPr>
                        <a:t>1.94 - 3.8</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dirty="0">
                          <a:effectLst/>
                        </a:rPr>
                        <a:t>0.035 - 0.234</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2000" dirty="0">
                          <a:effectLst/>
                        </a:rPr>
                        <a:t>2.44 – 5.21</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88008822"/>
                  </a:ext>
                </a:extLst>
              </a:tr>
            </a:tbl>
          </a:graphicData>
        </a:graphic>
      </p:graphicFrame>
    </p:spTree>
    <p:extLst>
      <p:ext uri="{BB962C8B-B14F-4D97-AF65-F5344CB8AC3E}">
        <p14:creationId xmlns:p14="http://schemas.microsoft.com/office/powerpoint/2010/main" val="17560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520700">
              <a:spcBef>
                <a:spcPts val="0"/>
              </a:spcBef>
              <a:buSzPts val="1750"/>
              <a:buFont typeface="Wingdings" panose="05000000000000000000" pitchFamily="2" charset="2"/>
              <a:buChar char="q"/>
            </a:pPr>
            <a:r>
              <a:rPr lang="en-US" b="0" i="0" dirty="0">
                <a:solidFill>
                  <a:schemeClr val="tx1"/>
                </a:solidFill>
                <a:effectLst/>
                <a:latin typeface="Google Sans"/>
              </a:rPr>
              <a:t>This project addresses this concern by comprehensively assessing four key hazards – noise, vibration, silica dust, and VOCs – to identify risks, quantify exposure levels, evaluate existing control measures, and recommend actionable improvements. By safeguarding worker health and promoting safer practices, this project aims to ensure the industry's sustainable growth and development.</a:t>
            </a:r>
            <a:endParaRPr lang="en-US" dirty="0">
              <a:solidFill>
                <a:schemeClr val="tx1"/>
              </a:solidFill>
              <a:latin typeface="Google Sans"/>
            </a:endParaRPr>
          </a:p>
          <a:p>
            <a:pPr marL="520700">
              <a:spcBef>
                <a:spcPts val="0"/>
              </a:spcBef>
              <a:buSzPts val="1750"/>
            </a:pPr>
            <a:endParaRPr dirty="0">
              <a:solidFill>
                <a:schemeClr val="tx1"/>
              </a:solidFill>
              <a:latin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929161-4BDF-38ED-698E-E3859C124170}"/>
              </a:ext>
            </a:extLst>
          </p:cNvPr>
          <p:cNvSpPr>
            <a:spLocks noGrp="1"/>
          </p:cNvSpPr>
          <p:nvPr>
            <p:ph type="body" idx="1"/>
          </p:nvPr>
        </p:nvSpPr>
        <p:spPr>
          <a:xfrm>
            <a:off x="703385" y="703385"/>
            <a:ext cx="7455877" cy="5473578"/>
          </a:xfrm>
        </p:spPr>
        <p:txBody>
          <a:bodyPr>
            <a:normAutofit lnSpcReduction="10000"/>
          </a:bodyPr>
          <a:lstStyle/>
          <a:p>
            <a:pPr marL="114300" indent="0">
              <a:buNone/>
            </a:pPr>
            <a:r>
              <a:rPr lang="en-US" b="1" dirty="0">
                <a:latin typeface="Aptos" panose="020B0004020202020204" pitchFamily="34" charset="0"/>
              </a:rPr>
              <a:t>Volatile Organic Compound</a:t>
            </a:r>
          </a:p>
          <a:p>
            <a:pPr marL="114300" indent="0">
              <a:buNone/>
            </a:pPr>
            <a:r>
              <a:rPr lang="en-US" dirty="0">
                <a:latin typeface="Aptos" panose="020B0004020202020204" pitchFamily="34" charset="0"/>
              </a:rPr>
              <a:t>	</a:t>
            </a:r>
            <a:r>
              <a:rPr lang="en-US" sz="2400" dirty="0">
                <a:solidFill>
                  <a:srgbClr val="1F1F1F"/>
                </a:solidFill>
                <a:highlight>
                  <a:srgbClr val="FFFFFF"/>
                </a:highlight>
                <a:latin typeface="Aptos" panose="020B0004020202020204" pitchFamily="34" charset="0"/>
              </a:rPr>
              <a:t>We measured </a:t>
            </a:r>
            <a:r>
              <a:rPr lang="en-US" sz="2400" b="0" i="0" dirty="0">
                <a:solidFill>
                  <a:srgbClr val="1F1F1F"/>
                </a:solidFill>
                <a:effectLst/>
                <a:highlight>
                  <a:srgbClr val="FFFFFF"/>
                </a:highlight>
                <a:latin typeface="Aptos" panose="020B0004020202020204" pitchFamily="34" charset="0"/>
              </a:rPr>
              <a:t> volatile organic compounds (VOCs) Concentration  in four limestone mines across Tamil Nadu and  identified seven specific VOCs in trace amounts: </a:t>
            </a:r>
          </a:p>
          <a:p>
            <a:pPr lvl="2"/>
            <a:r>
              <a:rPr lang="en-US" b="0" i="0" dirty="0">
                <a:solidFill>
                  <a:srgbClr val="1F1F1F"/>
                </a:solidFill>
                <a:effectLst/>
                <a:highlight>
                  <a:srgbClr val="FFFFFF"/>
                </a:highlight>
                <a:latin typeface="Aptos" panose="020B0004020202020204" pitchFamily="34" charset="0"/>
              </a:rPr>
              <a:t>Benzene: 5.6 - 6.1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Toluene: 25.4 - 27.0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m/p-Xylene: 6.3 - 7.2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o-Xylene: 2.7 - 4.3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Ethylbenzene: 1.6 - 1.7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1,2,4-Trimethylbenzene: 1.3 - 1.7 µg/m</a:t>
            </a:r>
            <a:r>
              <a:rPr lang="en-US" b="0" i="0" baseline="30000" dirty="0">
                <a:solidFill>
                  <a:srgbClr val="1F1F1F"/>
                </a:solidFill>
                <a:effectLst/>
                <a:highlight>
                  <a:srgbClr val="FFFFFF"/>
                </a:highlight>
                <a:latin typeface="Aptos" panose="020B0004020202020204" pitchFamily="34" charset="0"/>
              </a:rPr>
              <a:t>3</a:t>
            </a:r>
          </a:p>
          <a:p>
            <a:pPr lvl="2"/>
            <a:r>
              <a:rPr lang="en-US" b="0" i="0" dirty="0">
                <a:solidFill>
                  <a:srgbClr val="1F1F1F"/>
                </a:solidFill>
                <a:effectLst/>
                <a:highlight>
                  <a:srgbClr val="FFFFFF"/>
                </a:highlight>
                <a:latin typeface="Aptos" panose="020B0004020202020204" pitchFamily="34" charset="0"/>
              </a:rPr>
              <a:t>1,3,5-Trimethylbenzene: 1.4 - 1.5 µg/m</a:t>
            </a:r>
            <a:r>
              <a:rPr lang="en-US" b="0" i="0" baseline="30000" dirty="0">
                <a:solidFill>
                  <a:srgbClr val="1F1F1F"/>
                </a:solidFill>
                <a:effectLst/>
                <a:highlight>
                  <a:srgbClr val="FFFFFF"/>
                </a:highlight>
                <a:latin typeface="Aptos" panose="020B0004020202020204" pitchFamily="34" charset="0"/>
              </a:rPr>
              <a:t>3</a:t>
            </a:r>
            <a:endParaRPr lang="en-US" b="0" i="0" dirty="0">
              <a:solidFill>
                <a:srgbClr val="1F1F1F"/>
              </a:solidFill>
              <a:effectLst/>
              <a:highlight>
                <a:srgbClr val="FFFFFF"/>
              </a:highlight>
              <a:latin typeface="Aptos" panose="020B0004020202020204" pitchFamily="34" charset="0"/>
            </a:endParaRPr>
          </a:p>
          <a:p>
            <a:pPr marL="114300" indent="0">
              <a:buNone/>
            </a:pPr>
            <a:r>
              <a:rPr lang="en-US" sz="2400" b="0" i="0" dirty="0">
                <a:solidFill>
                  <a:srgbClr val="1F1F1F"/>
                </a:solidFill>
                <a:effectLst/>
                <a:highlight>
                  <a:srgbClr val="FFFFFF"/>
                </a:highlight>
                <a:latin typeface="Aptos" panose="020B0004020202020204" pitchFamily="34" charset="0"/>
              </a:rPr>
              <a:t>	This particular profile of VOCs is indicative of emissions from heavy machinery used in limestone mining operations.</a:t>
            </a:r>
            <a:r>
              <a:rPr lang="en-US" sz="2400" dirty="0">
                <a:latin typeface="Aptos" panose="020B0004020202020204" pitchFamily="34" charset="0"/>
              </a:rPr>
              <a:t> </a:t>
            </a:r>
          </a:p>
        </p:txBody>
      </p:sp>
      <p:sp>
        <p:nvSpPr>
          <p:cNvPr id="4" name="Slide Number Placeholder 3">
            <a:extLst>
              <a:ext uri="{FF2B5EF4-FFF2-40B4-BE49-F238E27FC236}">
                <a16:creationId xmlns:a16="http://schemas.microsoft.com/office/drawing/2014/main" id="{DC89560E-C156-9872-EFCB-138528616E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Picture 4" descr="A hand holding a device&#10;&#10;Description automatically generated">
            <a:extLst>
              <a:ext uri="{FF2B5EF4-FFF2-40B4-BE49-F238E27FC236}">
                <a16:creationId xmlns:a16="http://schemas.microsoft.com/office/drawing/2014/main" id="{5686EFB9-6D5A-38B8-1D8B-B8BDFE33C295}"/>
              </a:ext>
            </a:extLst>
          </p:cNvPr>
          <p:cNvPicPr>
            <a:picLocks noChangeAspect="1"/>
          </p:cNvPicPr>
          <p:nvPr/>
        </p:nvPicPr>
        <p:blipFill>
          <a:blip r:embed="rId2"/>
          <a:stretch>
            <a:fillRect/>
          </a:stretch>
        </p:blipFill>
        <p:spPr>
          <a:xfrm>
            <a:off x="7969641" y="875360"/>
            <a:ext cx="3847221" cy="5129628"/>
          </a:xfrm>
          <a:prstGeom prst="rect">
            <a:avLst/>
          </a:prstGeom>
        </p:spPr>
      </p:pic>
    </p:spTree>
    <p:extLst>
      <p:ext uri="{BB962C8B-B14F-4D97-AF65-F5344CB8AC3E}">
        <p14:creationId xmlns:p14="http://schemas.microsoft.com/office/powerpoint/2010/main" val="3417734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5C2057-4027-B5E4-C4FB-31452FFA54AA}"/>
              </a:ext>
            </a:extLst>
          </p:cNvPr>
          <p:cNvSpPr>
            <a:spLocks noGrp="1"/>
          </p:cNvSpPr>
          <p:nvPr>
            <p:ph type="body" idx="1"/>
          </p:nvPr>
        </p:nvSpPr>
        <p:spPr>
          <a:xfrm>
            <a:off x="838200" y="686414"/>
            <a:ext cx="10515600" cy="4351338"/>
          </a:xfrm>
        </p:spPr>
        <p:txBody>
          <a:bodyPr>
            <a:normAutofit/>
          </a:bodyPr>
          <a:lstStyle/>
          <a:p>
            <a:r>
              <a:rPr lang="en-US" sz="2400" b="1" dirty="0">
                <a:effectLst/>
                <a:latin typeface="Times New Roman" panose="02020603050405020304" pitchFamily="18" charset="0"/>
                <a:ea typeface="Times New Roman" panose="02020603050405020304" pitchFamily="18" charset="0"/>
              </a:rPr>
              <a:t>Table 7.1: VOC</a:t>
            </a:r>
            <a:r>
              <a:rPr lang="en-US" sz="2400" dirty="0">
                <a:effectLst/>
                <a:latin typeface="Times New Roman" panose="02020603050405020304" pitchFamily="18" charset="0"/>
                <a:ea typeface="Times New Roman" panose="02020603050405020304" pitchFamily="18" charset="0"/>
              </a:rPr>
              <a:t> Concentration</a:t>
            </a:r>
          </a:p>
          <a:p>
            <a:endParaRPr lang="en-US" sz="3600" dirty="0"/>
          </a:p>
        </p:txBody>
      </p:sp>
      <p:sp>
        <p:nvSpPr>
          <p:cNvPr id="4" name="Slide Number Placeholder 3">
            <a:extLst>
              <a:ext uri="{FF2B5EF4-FFF2-40B4-BE49-F238E27FC236}">
                <a16:creationId xmlns:a16="http://schemas.microsoft.com/office/drawing/2014/main" id="{436AB209-DEC9-8554-A7A7-E2E83F82AC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graphicFrame>
        <p:nvGraphicFramePr>
          <p:cNvPr id="5" name="Table 4">
            <a:extLst>
              <a:ext uri="{FF2B5EF4-FFF2-40B4-BE49-F238E27FC236}">
                <a16:creationId xmlns:a16="http://schemas.microsoft.com/office/drawing/2014/main" id="{ECD4AF99-796F-50A0-FFDC-3B08AB198BA8}"/>
              </a:ext>
            </a:extLst>
          </p:cNvPr>
          <p:cNvGraphicFramePr>
            <a:graphicFrameLocks noGrp="1"/>
          </p:cNvGraphicFramePr>
          <p:nvPr>
            <p:extLst>
              <p:ext uri="{D42A27DB-BD31-4B8C-83A1-F6EECF244321}">
                <p14:modId xmlns:p14="http://schemas.microsoft.com/office/powerpoint/2010/main" val="3339248739"/>
              </p:ext>
            </p:extLst>
          </p:nvPr>
        </p:nvGraphicFramePr>
        <p:xfrm>
          <a:off x="1727254" y="1306117"/>
          <a:ext cx="8737492" cy="4865469"/>
        </p:xfrm>
        <a:graphic>
          <a:graphicData uri="http://schemas.openxmlformats.org/drawingml/2006/table">
            <a:tbl>
              <a:tblPr firstRow="1" firstCol="1" bandRow="1">
                <a:tableStyleId>{5800D536-533D-4016-AD3F-8A53DAF20293}</a:tableStyleId>
              </a:tblPr>
              <a:tblGrid>
                <a:gridCol w="661102">
                  <a:extLst>
                    <a:ext uri="{9D8B030D-6E8A-4147-A177-3AD203B41FA5}">
                      <a16:colId xmlns:a16="http://schemas.microsoft.com/office/drawing/2014/main" val="994021375"/>
                    </a:ext>
                  </a:extLst>
                </a:gridCol>
                <a:gridCol w="678003">
                  <a:extLst>
                    <a:ext uri="{9D8B030D-6E8A-4147-A177-3AD203B41FA5}">
                      <a16:colId xmlns:a16="http://schemas.microsoft.com/office/drawing/2014/main" val="3112766534"/>
                    </a:ext>
                  </a:extLst>
                </a:gridCol>
                <a:gridCol w="1734774">
                  <a:extLst>
                    <a:ext uri="{9D8B030D-6E8A-4147-A177-3AD203B41FA5}">
                      <a16:colId xmlns:a16="http://schemas.microsoft.com/office/drawing/2014/main" val="2302366903"/>
                    </a:ext>
                  </a:extLst>
                </a:gridCol>
                <a:gridCol w="1338112">
                  <a:extLst>
                    <a:ext uri="{9D8B030D-6E8A-4147-A177-3AD203B41FA5}">
                      <a16:colId xmlns:a16="http://schemas.microsoft.com/office/drawing/2014/main" val="889023779"/>
                    </a:ext>
                  </a:extLst>
                </a:gridCol>
                <a:gridCol w="1620447">
                  <a:extLst>
                    <a:ext uri="{9D8B030D-6E8A-4147-A177-3AD203B41FA5}">
                      <a16:colId xmlns:a16="http://schemas.microsoft.com/office/drawing/2014/main" val="2399433675"/>
                    </a:ext>
                  </a:extLst>
                </a:gridCol>
                <a:gridCol w="1338112">
                  <a:extLst>
                    <a:ext uri="{9D8B030D-6E8A-4147-A177-3AD203B41FA5}">
                      <a16:colId xmlns:a16="http://schemas.microsoft.com/office/drawing/2014/main" val="3954256875"/>
                    </a:ext>
                  </a:extLst>
                </a:gridCol>
                <a:gridCol w="1366942">
                  <a:extLst>
                    <a:ext uri="{9D8B030D-6E8A-4147-A177-3AD203B41FA5}">
                      <a16:colId xmlns:a16="http://schemas.microsoft.com/office/drawing/2014/main" val="3412726303"/>
                    </a:ext>
                  </a:extLst>
                </a:gridCol>
              </a:tblGrid>
              <a:tr h="739389">
                <a:tc>
                  <a:txBody>
                    <a:bodyPr/>
                    <a:lstStyle/>
                    <a:p>
                      <a:pPr algn="ctr"/>
                      <a:r>
                        <a:rPr lang="en-US" sz="1800">
                          <a:effectLst/>
                        </a:rPr>
                        <a:t>S.no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VOC</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Abbreviation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Mine-1 Concentration (10</a:t>
                      </a:r>
                      <a:r>
                        <a:rPr lang="en-US" sz="1800" baseline="30000">
                          <a:effectLst/>
                        </a:rPr>
                        <a:t>-6</a:t>
                      </a:r>
                      <a:r>
                        <a:rPr lang="en-US" sz="1800">
                          <a:effectLst/>
                        </a:rPr>
                        <a:t> g/m</a:t>
                      </a:r>
                      <a:r>
                        <a:rPr lang="en-US" sz="1800" baseline="30000">
                          <a:effectLst/>
                        </a:rPr>
                        <a:t>3</a:t>
                      </a:r>
                      <a:r>
                        <a:rPr lang="en-US" sz="1800">
                          <a:effectLst/>
                        </a:rPr>
                        <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Mine-2 Concentration (10</a:t>
                      </a:r>
                      <a:r>
                        <a:rPr lang="en-US" sz="1800" baseline="30000">
                          <a:effectLst/>
                        </a:rPr>
                        <a:t>-6</a:t>
                      </a:r>
                      <a:r>
                        <a:rPr lang="en-US" sz="1800">
                          <a:effectLst/>
                        </a:rPr>
                        <a:t> g/m</a:t>
                      </a:r>
                      <a:r>
                        <a:rPr lang="en-US" sz="1800" baseline="30000">
                          <a:effectLst/>
                        </a:rPr>
                        <a:t>3</a:t>
                      </a:r>
                      <a:r>
                        <a:rPr lang="en-US" sz="1800">
                          <a:effectLst/>
                        </a:rPr>
                        <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Mine-3 Concentration (10</a:t>
                      </a:r>
                      <a:r>
                        <a:rPr lang="en-US" sz="1800" baseline="30000">
                          <a:effectLst/>
                        </a:rPr>
                        <a:t>-6</a:t>
                      </a:r>
                      <a:r>
                        <a:rPr lang="en-US" sz="1800">
                          <a:effectLst/>
                        </a:rPr>
                        <a:t> g/m</a:t>
                      </a:r>
                      <a:r>
                        <a:rPr lang="en-US" sz="1800" baseline="30000">
                          <a:effectLst/>
                        </a:rPr>
                        <a:t>3</a:t>
                      </a:r>
                      <a:r>
                        <a:rPr lang="en-US" sz="1800">
                          <a:effectLst/>
                        </a:rPr>
                        <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Mine-4 Concentration (10</a:t>
                      </a:r>
                      <a:r>
                        <a:rPr lang="en-US" sz="1800" baseline="30000">
                          <a:effectLst/>
                        </a:rPr>
                        <a:t>-6</a:t>
                      </a:r>
                      <a:r>
                        <a:rPr lang="en-US" sz="1800">
                          <a:effectLst/>
                        </a:rPr>
                        <a:t> g/m</a:t>
                      </a:r>
                      <a:r>
                        <a:rPr lang="en-US" sz="1800" baseline="30000">
                          <a:effectLst/>
                        </a:rPr>
                        <a:t>3</a:t>
                      </a:r>
                      <a:r>
                        <a:rPr lang="en-US" sz="1800">
                          <a:effectLst/>
                        </a:rPr>
                        <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4158683"/>
                  </a:ext>
                </a:extLst>
              </a:tr>
              <a:tr h="546270">
                <a:tc>
                  <a:txBody>
                    <a:bodyPr/>
                    <a:lstStyle/>
                    <a:p>
                      <a:pPr algn="ct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B</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Benzene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6.10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5.6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5.85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5.7</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80245912"/>
                  </a:ext>
                </a:extLst>
              </a:tr>
              <a:tr h="476045">
                <a:tc>
                  <a:txBody>
                    <a:bodyPr/>
                    <a:lstStyle/>
                    <a:p>
                      <a:pPr algn="ctr"/>
                      <a:r>
                        <a:rPr lang="en-US" sz="1800">
                          <a:effectLst/>
                        </a:rPr>
                        <a:t>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Toluene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25.40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27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26.2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26.6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6203498"/>
                  </a:ext>
                </a:extLst>
              </a:tr>
              <a:tr h="490900">
                <a:tc>
                  <a:txBody>
                    <a:bodyPr/>
                    <a:lstStyle/>
                    <a:p>
                      <a:pPr algn="ctr"/>
                      <a:r>
                        <a:rPr lang="en-US" sz="1800">
                          <a:effectLst/>
                        </a:rPr>
                        <a:t>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m/p-X</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m/p - Xylene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6.30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7.2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6.75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7.0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5874880"/>
                  </a:ext>
                </a:extLst>
              </a:tr>
              <a:tr h="400418">
                <a:tc>
                  <a:txBody>
                    <a:bodyPr/>
                    <a:lstStyle/>
                    <a:p>
                      <a:pPr algn="ctr"/>
                      <a:r>
                        <a:rPr lang="en-US" sz="1800">
                          <a:effectLst/>
                        </a:rPr>
                        <a:t>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o-X</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o - Xylene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2.70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4.3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3.5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3.9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7742109"/>
                  </a:ext>
                </a:extLst>
              </a:tr>
              <a:tr h="473344">
                <a:tc>
                  <a:txBody>
                    <a:bodyPr/>
                    <a:lstStyle/>
                    <a:p>
                      <a:pPr algn="ctr"/>
                      <a:r>
                        <a:rPr lang="en-US" sz="1800">
                          <a:effectLst/>
                        </a:rPr>
                        <a:t>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Eb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Ethylbenzene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1.60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1.65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1344135"/>
                  </a:ext>
                </a:extLst>
              </a:tr>
              <a:tr h="661736">
                <a:tc>
                  <a:txBody>
                    <a:bodyPr/>
                    <a:lstStyle/>
                    <a:p>
                      <a:pPr algn="ctr"/>
                      <a:r>
                        <a:rPr lang="en-US" sz="1800">
                          <a:effectLst/>
                        </a:rPr>
                        <a:t>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1,2,4-TMB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1,2,4-Trimethyl, benzene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1.30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36204464"/>
                  </a:ext>
                </a:extLst>
              </a:tr>
              <a:tr h="661736">
                <a:tc>
                  <a:txBody>
                    <a:bodyPr/>
                    <a:lstStyle/>
                    <a:p>
                      <a:pPr algn="ctr"/>
                      <a:r>
                        <a:rPr lang="en-US" sz="1800">
                          <a:effectLst/>
                        </a:rPr>
                        <a:t>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1,3,5-TMB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1,3,5-Trimethyl, benzene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1.40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1.45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9989314"/>
                  </a:ext>
                </a:extLst>
              </a:tr>
            </a:tbl>
          </a:graphicData>
        </a:graphic>
      </p:graphicFrame>
    </p:spTree>
    <p:extLst>
      <p:ext uri="{BB962C8B-B14F-4D97-AF65-F5344CB8AC3E}">
        <p14:creationId xmlns:p14="http://schemas.microsoft.com/office/powerpoint/2010/main" val="2098303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638175" y="304800"/>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2800"/>
              </a:spcBef>
              <a:spcAft>
                <a:spcPts val="2800"/>
              </a:spcAft>
              <a:buClr>
                <a:schemeClr val="dk1"/>
              </a:buClr>
              <a:buSzPts val="1100"/>
              <a:buFont typeface="Arial"/>
              <a:buNone/>
            </a:pPr>
            <a:r>
              <a:rPr lang="en-US" b="1" dirty="0"/>
              <a:t>Summary of findings</a:t>
            </a:r>
            <a:endParaRPr b="1" dirty="0"/>
          </a:p>
        </p:txBody>
      </p:sp>
      <p:sp>
        <p:nvSpPr>
          <p:cNvPr id="4" name="Rectangle 2">
            <a:extLst>
              <a:ext uri="{FF2B5EF4-FFF2-40B4-BE49-F238E27FC236}">
                <a16:creationId xmlns:a16="http://schemas.microsoft.com/office/drawing/2014/main" id="{5F48F373-14B9-39FF-06CA-D9CE6C74C6AE}"/>
              </a:ext>
            </a:extLst>
          </p:cNvPr>
          <p:cNvSpPr>
            <a:spLocks noChangeArrowheads="1"/>
          </p:cNvSpPr>
          <p:nvPr/>
        </p:nvSpPr>
        <p:spPr bwMode="auto">
          <a:xfrm>
            <a:off x="326707" y="1594432"/>
            <a:ext cx="1153858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Noise Exposure: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Measured noise levels during various activities (drilling, blasting, crushing) had exceed safe exposure limits (typically 85 dB(A)). This highlights the need for noise control measures.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Dust Exposure: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Analysis of dust composition identified potential respiratory risks associated with Silica dust around drilling operation.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Vibration Exposure: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assessment have identified potential risks of hand-arm vibration (HAV) associated with operating specific equipment.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VOC Exposure:</a:t>
            </a:r>
            <a:r>
              <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Depending on the blasting materials and vehicle emissions, the project  have revealed potential health risks associated with VOCs ar</a:t>
            </a:r>
            <a:r>
              <a:rPr lang="en-US" altLang="en-US" sz="2800" dirty="0">
                <a:solidFill>
                  <a:schemeClr val="tx1"/>
                </a:solidFill>
                <a:latin typeface="Calibri" panose="020F0502020204030204" pitchFamily="34" charset="0"/>
                <a:cs typeface="Calibri" panose="020F0502020204030204" pitchFamily="34" charset="0"/>
              </a:rPr>
              <a:t>e negligible due to less concentration. </a:t>
            </a:r>
            <a:endParaRPr kumimoji="0" lang="en-US" altLang="en-US"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a:t>
            </a:r>
            <a:endParaRPr/>
          </a:p>
        </p:txBody>
      </p:sp>
      <p:sp>
        <p:nvSpPr>
          <p:cNvPr id="4" name="Rectangle 2">
            <a:extLst>
              <a:ext uri="{FF2B5EF4-FFF2-40B4-BE49-F238E27FC236}">
                <a16:creationId xmlns:a16="http://schemas.microsoft.com/office/drawing/2014/main" id="{F3F11CE4-137A-8B8A-1365-BDEFD483469C}"/>
              </a:ext>
            </a:extLst>
          </p:cNvPr>
          <p:cNvSpPr>
            <a:spLocks noChangeArrowheads="1"/>
          </p:cNvSpPr>
          <p:nvPr/>
        </p:nvSpPr>
        <p:spPr bwMode="auto">
          <a:xfrm>
            <a:off x="608371" y="1558090"/>
            <a:ext cx="1097525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Noise Exposure:</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Hearing protection (earplugs/earmuffs) mandatory to reduce noise below 85 dB(A).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Dust Inhalation:</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Dust masks or respirators required depending on dust composition (silica needs stronger filtration).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Hand Protection:</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Gloves needed for specific tasks to protect from vibration, cuts, or chemicals.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Noise Reduction:</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Implement quieter equipment, enclosures, or sound dampening materials.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Work Schedule:</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Rotate workers to minimize high-noise area exposure.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7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Hearing Health:</a:t>
            </a:r>
            <a:r>
              <a:rPr kumimoji="0" lang="en-US" altLang="en-US" sz="27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Regular hearing checks and proper PPE use training.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Future Scope</a:t>
            </a:r>
            <a:endParaRPr/>
          </a:p>
        </p:txBody>
      </p:sp>
      <p:sp>
        <p:nvSpPr>
          <p:cNvPr id="207" name="Google Shape;207;p29"/>
          <p:cNvSpPr txBox="1">
            <a:spLocks noGrp="1"/>
          </p:cNvSpPr>
          <p:nvPr>
            <p:ph type="body" idx="1"/>
          </p:nvPr>
        </p:nvSpPr>
        <p:spPr>
          <a:xfrm>
            <a:off x="838200" y="1670837"/>
            <a:ext cx="10515600" cy="4351200"/>
          </a:xfrm>
          <a:prstGeom prst="rect">
            <a:avLst/>
          </a:prstGeom>
          <a:noFill/>
          <a:ln>
            <a:noFill/>
          </a:ln>
        </p:spPr>
        <p:txBody>
          <a:bodyPr spcFirstLastPara="1" wrap="square" lIns="91425" tIns="45700" rIns="91425" bIns="45700" anchor="t" anchorCtr="0">
            <a:normAutofit fontScale="92500" lnSpcReduction="10000"/>
          </a:bodyPr>
          <a:lstStyle/>
          <a:p>
            <a:pPr marL="635000" indent="-457200">
              <a:spcBef>
                <a:spcPts val="0"/>
              </a:spcBef>
              <a:buSzPts val="2800"/>
            </a:pPr>
            <a:r>
              <a:rPr lang="en-US" b="1" dirty="0"/>
              <a:t>Advanced Dust Characterization:</a:t>
            </a:r>
            <a:r>
              <a:rPr lang="en-US" dirty="0"/>
              <a:t> While the project identified potential respiratory risks from dust exposure, future studies could delve deeper into the specific particle size distribution and mineralogical composition of the dust. This information can help identify more targeted dust control methods and assess potential health risks associated with specific dust components like silica.</a:t>
            </a:r>
          </a:p>
          <a:p>
            <a:pPr marL="635000" indent="-457200">
              <a:spcBef>
                <a:spcPts val="0"/>
              </a:spcBef>
              <a:buSzPts val="2800"/>
            </a:pPr>
            <a:endParaRPr lang="en-US" dirty="0"/>
          </a:p>
          <a:p>
            <a:pPr marL="635000" indent="-457200">
              <a:spcBef>
                <a:spcPts val="0"/>
              </a:spcBef>
              <a:buSzPts val="2800"/>
            </a:pPr>
            <a:r>
              <a:rPr lang="en-US" b="1" dirty="0"/>
              <a:t>Heat Stress Evaluation:</a:t>
            </a:r>
            <a:r>
              <a:rPr lang="en-US" dirty="0"/>
              <a:t> Working in hot and humid environments is a concern in many limestone mining regions. Future assessments could evaluate heat stress risks by monitoring environmental conditions and worker core body temperature. This would allow for the development of appropriate heat stress mitigation strategies like hydration protocols, cooling methods, and work scheduling adjustments.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838200" y="80287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Project Outcome ( Proof for Conference Presentation/ Paper Publication/Patent filing)</a:t>
            </a:r>
            <a:endParaRPr/>
          </a:p>
        </p:txBody>
      </p:sp>
      <p:sp>
        <p:nvSpPr>
          <p:cNvPr id="213" name="Google Shape;213;p30"/>
          <p:cNvSpPr txBox="1">
            <a:spLocks noGrp="1"/>
          </p:cNvSpPr>
          <p:nvPr>
            <p:ph type="sldNum" idx="12"/>
          </p:nvPr>
        </p:nvSpPr>
        <p:spPr>
          <a:xfrm>
            <a:off x="9233170" y="6310549"/>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3" name="Picture 2" descr="A close-up of a certificate&#10;&#10;Description automatically generated">
            <a:extLst>
              <a:ext uri="{FF2B5EF4-FFF2-40B4-BE49-F238E27FC236}">
                <a16:creationId xmlns:a16="http://schemas.microsoft.com/office/drawing/2014/main" id="{B98F5935-28EB-426E-733B-200513C9EF21}"/>
              </a:ext>
              <a:ext uri="{C183D7F6-B498-43B3-948B-1728B52AA6E4}">
                <adec:decorative xmlns:adec="http://schemas.microsoft.com/office/drawing/2017/decorative" val="0"/>
              </a:ext>
            </a:extLst>
          </p:cNvPr>
          <p:cNvPicPr>
            <a:picLocks noChangeAspect="1"/>
          </p:cNvPicPr>
          <p:nvPr/>
        </p:nvPicPr>
        <p:blipFill rotWithShape="1">
          <a:blip r:embed="rId3"/>
          <a:srcRect l="1607" t="2216" r="3143" b="2116"/>
          <a:stretch/>
        </p:blipFill>
        <p:spPr>
          <a:xfrm rot="16200000">
            <a:off x="3461226" y="1334346"/>
            <a:ext cx="3774127" cy="536257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t>References</a:t>
            </a:r>
            <a:endParaRPr sz="3600" b="1" dirty="0"/>
          </a:p>
        </p:txBody>
      </p:sp>
      <p:sp>
        <p:nvSpPr>
          <p:cNvPr id="3" name="TextBox 2">
            <a:extLst>
              <a:ext uri="{FF2B5EF4-FFF2-40B4-BE49-F238E27FC236}">
                <a16:creationId xmlns:a16="http://schemas.microsoft.com/office/drawing/2014/main" id="{DB6EFBBE-145E-C2CC-4CDD-8E07128FB089}"/>
              </a:ext>
            </a:extLst>
          </p:cNvPr>
          <p:cNvSpPr txBox="1"/>
          <p:nvPr/>
        </p:nvSpPr>
        <p:spPr>
          <a:xfrm>
            <a:off x="572729" y="1415846"/>
            <a:ext cx="11046541" cy="4731873"/>
          </a:xfrm>
          <a:prstGeom prst="rect">
            <a:avLst/>
          </a:prstGeom>
          <a:noFill/>
        </p:spPr>
        <p:txBody>
          <a:bodyPr wrap="square">
            <a:spAutoFit/>
          </a:bodyPr>
          <a:lstStyle/>
          <a:p>
            <a:pPr marL="342900" lvl="0" indent="-342900" algn="just">
              <a:lnSpc>
                <a:spcPct val="150000"/>
              </a:lnSpc>
              <a:spcBef>
                <a:spcPts val="100"/>
              </a:spcBef>
              <a:spcAft>
                <a:spcPts val="1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Priyanka </a:t>
            </a:r>
            <a:r>
              <a:rPr lang="en-US" dirty="0" err="1">
                <a:effectLst/>
                <a:latin typeface="Times New Roman" panose="02020603050405020304" pitchFamily="18" charset="0"/>
                <a:ea typeface="Times New Roman" panose="02020603050405020304" pitchFamily="18" charset="0"/>
              </a:rPr>
              <a:t>Mankar</a:t>
            </a:r>
            <a:r>
              <a:rPr lang="en-US" dirty="0">
                <a:effectLst/>
                <a:latin typeface="Times New Roman" panose="02020603050405020304" pitchFamily="18" charset="0"/>
                <a:ea typeface="Times New Roman" panose="02020603050405020304" pitchFamily="18" charset="0"/>
              </a:rPr>
              <a:t>: Monitoring and Assessment of Airborne Respirable Dust and Free Silica Content in an Indian Mine Publication: J Health Pollution (June 13 2019) GOOGLE SCHOLAR</a:t>
            </a:r>
          </a:p>
          <a:p>
            <a:pPr marL="342900" lvl="0" indent="-342900" algn="just">
              <a:lnSpc>
                <a:spcPct val="150000"/>
              </a:lnSpc>
              <a:spcBef>
                <a:spcPts val="100"/>
              </a:spcBef>
              <a:spcAft>
                <a:spcPts val="100"/>
              </a:spcAft>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Wang H L, Nie L, Li J, et al. </a:t>
            </a:r>
            <a:r>
              <a:rPr lang="en-US" dirty="0">
                <a:effectLst/>
                <a:latin typeface="Times New Roman" panose="02020603050405020304" pitchFamily="18" charset="0"/>
                <a:ea typeface="Times New Roman" panose="02020603050405020304" pitchFamily="18" charset="0"/>
              </a:rPr>
              <a:t>Characterization and assessment of volatile organic compounds (VOCs) emissions from typical industries. Chin Sci Bull, 2013, 58: 724</a:t>
            </a:r>
            <a:r>
              <a:rPr lang="en-US" dirty="0">
                <a:effectLst/>
                <a:latin typeface="Times New Roman" panose="02020603050405020304" pitchFamily="18" charset="0"/>
                <a:ea typeface="Times New Roman" panose="02020603050405020304" pitchFamily="18" charset="0"/>
                <a:sym typeface="Symbol" panose="05050102010706020507" pitchFamily="18" charset="2"/>
              </a:rPr>
              <a:t></a:t>
            </a:r>
            <a:r>
              <a:rPr lang="en-US" dirty="0">
                <a:effectLst/>
                <a:latin typeface="Times New Roman" panose="02020603050405020304" pitchFamily="18" charset="0"/>
                <a:ea typeface="Times New Roman" panose="02020603050405020304" pitchFamily="18" charset="0"/>
              </a:rPr>
              <a:t>730, Doi: 10.1007/s11434-012-5345-2.</a:t>
            </a:r>
          </a:p>
          <a:p>
            <a:pPr marL="342900" lvl="0" indent="-342900" algn="just">
              <a:lnSpc>
                <a:spcPct val="150000"/>
              </a:lnSpc>
              <a:spcBef>
                <a:spcPts val="100"/>
              </a:spcBef>
              <a:spcAft>
                <a:spcPts val="1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 Amit Kumar, Deepak Singh, Krishan Kumar, Braj Bihari Singh, Vinod Kumar Jain, Distribution of VOCs in urban and rural atmospheres of subtropical India: Temporal variation, source attribution, ratios, OFP and risk assessment, Science of The Total Environment.</a:t>
            </a:r>
          </a:p>
          <a:p>
            <a:pPr marL="342900" lvl="0" indent="-342900" algn="just">
              <a:lnSpc>
                <a:spcPct val="150000"/>
              </a:lnSpc>
              <a:spcBef>
                <a:spcPts val="100"/>
              </a:spcBef>
              <a:spcAft>
                <a:spcPts val="1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Dharas, Nandi S. Assessment of silica dust exposure profile in relation to prevalence of silicosis among Indian sandstone workers: Need for review of standards. </a:t>
            </a:r>
          </a:p>
          <a:p>
            <a:pPr marL="342900" lvl="0" indent="-342900" algn="just">
              <a:lnSpc>
                <a:spcPct val="150000"/>
              </a:lnSpc>
              <a:spcBef>
                <a:spcPts val="100"/>
              </a:spcBef>
              <a:spcAft>
                <a:spcPts val="1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Nasirul, F., Stem, E. Whole-Body Vibration in the Mining Industry: A Systematic Review of Assessment.</a:t>
            </a:r>
          </a:p>
          <a:p>
            <a:pPr marL="342900" lvl="0" indent="-342900" algn="just">
              <a:lnSpc>
                <a:spcPct val="150000"/>
              </a:lnSpc>
              <a:spcBef>
                <a:spcPts val="100"/>
              </a:spcBef>
              <a:spcAft>
                <a:spcPts val="1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Indian Minerals, Yearbook 2020 (Part-III: Mineral Reviews), Edition: 59, Limestone &amp; Other Calcareous Materials (Advance Release). • Priyanka </a:t>
            </a:r>
            <a:r>
              <a:rPr lang="en-US" dirty="0" err="1">
                <a:effectLst/>
                <a:latin typeface="Times New Roman" panose="02020603050405020304" pitchFamily="18" charset="0"/>
                <a:ea typeface="Times New Roman" panose="02020603050405020304" pitchFamily="18" charset="0"/>
              </a:rPr>
              <a:t>Mankar</a:t>
            </a:r>
            <a:r>
              <a:rPr lang="en-US" dirty="0">
                <a:effectLst/>
                <a:latin typeface="Times New Roman" panose="02020603050405020304" pitchFamily="18" charset="0"/>
                <a:ea typeface="Times New Roman" panose="02020603050405020304" pitchFamily="18" charset="0"/>
              </a:rPr>
              <a:t>: Monitoring and Assessment of Airborne Respirable Dust and Free Silica Content in an Indian Mine Publication: J Health Pollution (June 13 2019) GOOGLE SCHOLAR </a:t>
            </a:r>
          </a:p>
          <a:p>
            <a:pPr marL="342900" lvl="0" indent="-342900" algn="just">
              <a:lnSpc>
                <a:spcPct val="150000"/>
              </a:lnSpc>
              <a:spcBef>
                <a:spcPts val="100"/>
              </a:spcBef>
              <a:spcAft>
                <a:spcPts val="100"/>
              </a:spcAft>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Wang H L, Nie L, Li J, et al. </a:t>
            </a:r>
            <a:r>
              <a:rPr lang="en-US" dirty="0">
                <a:effectLst/>
                <a:latin typeface="Times New Roman" panose="02020603050405020304" pitchFamily="18" charset="0"/>
                <a:ea typeface="Times New Roman" panose="02020603050405020304" pitchFamily="18" charset="0"/>
              </a:rPr>
              <a:t>Characterization and assessment of volatile organic compounds (VOCs) emissions from typical industries. Chin Sci Bull, 2013, 58: 724−730, Doi: 10.1007/s11434-012-5345-2.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Motivation &amp; Scope </a:t>
            </a:r>
            <a:endParaRPr dirty="0"/>
          </a:p>
        </p:txBody>
      </p:sp>
      <p:sp>
        <p:nvSpPr>
          <p:cNvPr id="5" name="Text Placeholder 4">
            <a:extLst>
              <a:ext uri="{FF2B5EF4-FFF2-40B4-BE49-F238E27FC236}">
                <a16:creationId xmlns:a16="http://schemas.microsoft.com/office/drawing/2014/main" id="{F0BC525D-E300-CD0F-0931-FF6308454FA2}"/>
              </a:ext>
            </a:extLst>
          </p:cNvPr>
          <p:cNvSpPr>
            <a:spLocks noGrp="1" noChangeArrowheads="1"/>
          </p:cNvSpPr>
          <p:nvPr>
            <p:ph type="body" idx="1"/>
          </p:nvPr>
        </p:nvSpPr>
        <p:spPr bwMode="auto">
          <a:xfrm>
            <a:off x="838200" y="1690825"/>
            <a:ext cx="10515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Worker Safety:</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Identify and manage noise, dust, vibration, and potential VOC exposure risks to protect worker health.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Regulation Compliance:</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Ensure adherence to OSH regulations for noise, dust, and vibration exposure limits.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Comprehensive Assessment:</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Evaluate noise levels, dust composition and concentration, potential vibration exposure</a:t>
            </a:r>
            <a:r>
              <a:rPr kumimoji="0" lang="en-US" altLang="en-US" b="0" i="0" u="none" strike="noStrike" cap="none" normalizeH="0" baseline="0">
                <a:ln>
                  <a:noFill/>
                </a:ln>
                <a:solidFill>
                  <a:schemeClr val="tx1"/>
                </a:solidFill>
                <a:effectLst/>
                <a:latin typeface="Calibri" panose="020F0502020204030204" pitchFamily="34" charset="0"/>
                <a:cs typeface="Calibri" panose="020F0502020204030204" pitchFamily="34" charset="0"/>
              </a:rPr>
              <a:t>, and </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VOCs through air sampling.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666750" y="12823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t>Literature Review </a:t>
            </a:r>
            <a:endParaRPr b="1" dirty="0"/>
          </a:p>
        </p:txBody>
      </p:sp>
      <p:graphicFrame>
        <p:nvGraphicFramePr>
          <p:cNvPr id="4" name="Table 3">
            <a:extLst>
              <a:ext uri="{FF2B5EF4-FFF2-40B4-BE49-F238E27FC236}">
                <a16:creationId xmlns:a16="http://schemas.microsoft.com/office/drawing/2014/main" id="{54A20CDC-4534-E4B4-467E-C3E71106CB7D}"/>
              </a:ext>
            </a:extLst>
          </p:cNvPr>
          <p:cNvGraphicFramePr>
            <a:graphicFrameLocks noGrp="1"/>
          </p:cNvGraphicFramePr>
          <p:nvPr/>
        </p:nvGraphicFramePr>
        <p:xfrm>
          <a:off x="523875" y="1009650"/>
          <a:ext cx="11201399" cy="5277906"/>
        </p:xfrm>
        <a:graphic>
          <a:graphicData uri="http://schemas.openxmlformats.org/drawingml/2006/table">
            <a:tbl>
              <a:tblPr/>
              <a:tblGrid>
                <a:gridCol w="638175">
                  <a:extLst>
                    <a:ext uri="{9D8B030D-6E8A-4147-A177-3AD203B41FA5}">
                      <a16:colId xmlns:a16="http://schemas.microsoft.com/office/drawing/2014/main" val="872843056"/>
                    </a:ext>
                  </a:extLst>
                </a:gridCol>
                <a:gridCol w="3543300">
                  <a:extLst>
                    <a:ext uri="{9D8B030D-6E8A-4147-A177-3AD203B41FA5}">
                      <a16:colId xmlns:a16="http://schemas.microsoft.com/office/drawing/2014/main" val="2256692456"/>
                    </a:ext>
                  </a:extLst>
                </a:gridCol>
                <a:gridCol w="3209925">
                  <a:extLst>
                    <a:ext uri="{9D8B030D-6E8A-4147-A177-3AD203B41FA5}">
                      <a16:colId xmlns:a16="http://schemas.microsoft.com/office/drawing/2014/main" val="2686817235"/>
                    </a:ext>
                  </a:extLst>
                </a:gridCol>
                <a:gridCol w="3809999">
                  <a:extLst>
                    <a:ext uri="{9D8B030D-6E8A-4147-A177-3AD203B41FA5}">
                      <a16:colId xmlns:a16="http://schemas.microsoft.com/office/drawing/2014/main" val="1279390683"/>
                    </a:ext>
                  </a:extLst>
                </a:gridCol>
              </a:tblGrid>
              <a:tr h="342598">
                <a:tc>
                  <a:txBody>
                    <a:bodyPr/>
                    <a:lstStyle/>
                    <a:p>
                      <a:pPr algn="ctr" fontAlgn="ctr"/>
                      <a:r>
                        <a:rPr lang="en-IN" sz="1400" b="1" u="none" strike="noStrike" dirty="0" err="1">
                          <a:solidFill>
                            <a:srgbClr val="000000"/>
                          </a:solidFill>
                          <a:effectLst/>
                        </a:rPr>
                        <a:t>S.No</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Topic </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Author</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Method</a:t>
                      </a:r>
                      <a:endParaRPr lang="en-IN" sz="1400" b="1"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541436567"/>
                  </a:ext>
                </a:extLst>
              </a:tr>
              <a:tr h="1624212">
                <a:tc>
                  <a:txBody>
                    <a:bodyPr/>
                    <a:lstStyle/>
                    <a:p>
                      <a:pPr algn="ctr" fontAlgn="ctr"/>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Propagation of Noise in</a:t>
                      </a:r>
                      <a:br>
                        <a:rPr lang="en-US" sz="1400" b="0" u="none" strike="noStrike" dirty="0">
                          <a:solidFill>
                            <a:srgbClr val="000000"/>
                          </a:solidFill>
                          <a:effectLst/>
                        </a:rPr>
                      </a:br>
                      <a:r>
                        <a:rPr lang="en-US" sz="1400" b="0" u="none" strike="noStrike" dirty="0">
                          <a:solidFill>
                            <a:srgbClr val="000000"/>
                          </a:solidFill>
                          <a:effectLst/>
                        </a:rPr>
                        <a:t> Mines and Nearby Villages</a:t>
                      </a:r>
                      <a:endParaRPr lang="en-US"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sv-SE" sz="1400" b="0" u="none" strike="noStrike" dirty="0">
                          <a:solidFill>
                            <a:srgbClr val="000000"/>
                          </a:solidFill>
                          <a:effectLst/>
                        </a:rPr>
                        <a:t>Veena Dharmanand Manwar,Bibhuti Bhusana Manda </a:t>
                      </a:r>
                      <a:endParaRPr lang="sv-SE"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 A Study Through Noise Mapping," </a:t>
                      </a:r>
                      <a:br>
                        <a:rPr lang="en-US" sz="1400" b="0" u="none" strike="noStrike" dirty="0">
                          <a:solidFill>
                            <a:srgbClr val="000000"/>
                          </a:solidFill>
                          <a:effectLst/>
                        </a:rPr>
                      </a:br>
                      <a:r>
                        <a:rPr lang="en-US" sz="1400" b="0" u="none" strike="noStrike" dirty="0">
                          <a:solidFill>
                            <a:srgbClr val="000000"/>
                          </a:solidFill>
                          <a:effectLst/>
                        </a:rPr>
                        <a:t>offers a detailed exploration of the impact of mining activities on noise levels in both mining areas and the surrounding villages. Published in July 2016, the study employs noise mapping techniques to comprehensively assess and visualize the propagation of noise in these environments.</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125713076"/>
                  </a:ext>
                </a:extLst>
              </a:tr>
              <a:tr h="1422014">
                <a:tc>
                  <a:txBody>
                    <a:bodyPr/>
                    <a:lstStyle/>
                    <a:p>
                      <a:pPr algn="ctr" fontAlgn="ctr"/>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a:solidFill>
                            <a:srgbClr val="000000"/>
                          </a:solidFill>
                          <a:effectLst/>
                        </a:rPr>
                        <a:t>A common occupational</a:t>
                      </a:r>
                      <a:br>
                        <a:rPr lang="en-US" sz="1400" b="0" u="none" strike="noStrike">
                          <a:solidFill>
                            <a:srgbClr val="000000"/>
                          </a:solidFill>
                          <a:effectLst/>
                        </a:rPr>
                      </a:br>
                      <a:r>
                        <a:rPr lang="en-US" sz="1400" b="0" u="none" strike="noStrike">
                          <a:solidFill>
                            <a:srgbClr val="000000"/>
                          </a:solidFill>
                          <a:effectLst/>
                        </a:rPr>
                        <a:t> hazard in</a:t>
                      </a:r>
                      <a:br>
                        <a:rPr lang="en-US" sz="1400" b="0" u="none" strike="noStrike">
                          <a:solidFill>
                            <a:srgbClr val="000000"/>
                          </a:solidFill>
                          <a:effectLst/>
                        </a:rPr>
                      </a:br>
                      <a:r>
                        <a:rPr lang="en-US" sz="1400" b="0" u="none" strike="noStrike">
                          <a:solidFill>
                            <a:srgbClr val="000000"/>
                          </a:solidFill>
                          <a:effectLst/>
                        </a:rPr>
                        <a:t> industrialized countries.</a:t>
                      </a:r>
                      <a:endParaRPr lang="en-US" sz="1400" b="0" i="0" u="none" strike="noStrike">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0" u="none" strike="noStrike" dirty="0">
                          <a:solidFill>
                            <a:srgbClr val="000000"/>
                          </a:solidFill>
                          <a:effectLst/>
                        </a:rPr>
                        <a:t>Heaver C, Goonetilleke KS,</a:t>
                      </a:r>
                      <a:br>
                        <a:rPr lang="en-IN" sz="1400" b="0" u="none" strike="noStrike" dirty="0">
                          <a:solidFill>
                            <a:srgbClr val="000000"/>
                          </a:solidFill>
                          <a:effectLst/>
                        </a:rPr>
                      </a:br>
                      <a:r>
                        <a:rPr lang="en-IN" sz="1400" b="0" u="none" strike="noStrike" dirty="0">
                          <a:solidFill>
                            <a:srgbClr val="000000"/>
                          </a:solidFill>
                          <a:effectLst/>
                        </a:rPr>
                        <a:t> Ferguson H, </a:t>
                      </a:r>
                      <a:br>
                        <a:rPr lang="en-IN" sz="1400" b="0" u="none" strike="noStrike" dirty="0">
                          <a:solidFill>
                            <a:srgbClr val="000000"/>
                          </a:solidFill>
                          <a:effectLst/>
                        </a:rPr>
                      </a:br>
                      <a:r>
                        <a:rPr lang="en-IN" sz="1400" b="0" u="none" strike="noStrike" dirty="0" err="1">
                          <a:solidFill>
                            <a:srgbClr val="000000"/>
                          </a:solidFill>
                          <a:effectLst/>
                        </a:rPr>
                        <a:t>Shiralkar</a:t>
                      </a:r>
                      <a:r>
                        <a:rPr lang="en-IN" sz="1400" b="0" u="none" strike="noStrike" dirty="0">
                          <a:solidFill>
                            <a:srgbClr val="000000"/>
                          </a:solidFill>
                          <a:effectLst/>
                        </a:rPr>
                        <a:t> S.. J Hand </a:t>
                      </a:r>
                      <a:r>
                        <a:rPr lang="en-IN" sz="1400" b="0" u="none" strike="noStrike" dirty="0" err="1">
                          <a:solidFill>
                            <a:srgbClr val="000000"/>
                          </a:solidFill>
                          <a:effectLst/>
                        </a:rPr>
                        <a:t>Surg</a:t>
                      </a:r>
                      <a:r>
                        <a:rPr lang="en-IN" sz="1400" b="0" u="none" strike="noStrike" dirty="0">
                          <a:solidFill>
                            <a:srgbClr val="000000"/>
                          </a:solidFill>
                          <a:effectLst/>
                        </a:rPr>
                        <a:t> </a:t>
                      </a:r>
                      <a:r>
                        <a:rPr lang="en-IN" sz="1400" b="0" u="none" strike="noStrike" dirty="0" err="1">
                          <a:solidFill>
                            <a:srgbClr val="000000"/>
                          </a:solidFill>
                          <a:effectLst/>
                        </a:rPr>
                        <a:t>Eur</a:t>
                      </a:r>
                      <a:r>
                        <a:rPr lang="en-IN" sz="1400" b="0" u="none" strike="noStrike" dirty="0">
                          <a:solidFill>
                            <a:srgbClr val="000000"/>
                          </a:solidFill>
                          <a:effectLst/>
                        </a:rPr>
                        <a:t> Vol. 2011;36(5):354–63. </a:t>
                      </a:r>
                      <a:r>
                        <a:rPr lang="en-IN" sz="1400" b="0" u="none" strike="noStrike" dirty="0" err="1">
                          <a:solidFill>
                            <a:srgbClr val="000000"/>
                          </a:solidFill>
                          <a:effectLst/>
                        </a:rPr>
                        <a:t>Epub</a:t>
                      </a:r>
                      <a:r>
                        <a:rPr lang="en-IN" sz="1400" b="0" u="none" strike="noStrike" dirty="0">
                          <a:solidFill>
                            <a:srgbClr val="000000"/>
                          </a:solidFill>
                          <a:effectLst/>
                        </a:rPr>
                        <a:t> 2011 Feb 10</a:t>
                      </a:r>
                      <a:endParaRPr lang="en-IN"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High-frequency vibration,</a:t>
                      </a:r>
                      <a:br>
                        <a:rPr lang="en-US" sz="1400" b="0" u="none" strike="noStrike" dirty="0">
                          <a:solidFill>
                            <a:srgbClr val="000000"/>
                          </a:solidFill>
                          <a:effectLst/>
                        </a:rPr>
                      </a:br>
                      <a:r>
                        <a:rPr lang="en-US" sz="1400" b="0" u="none" strike="noStrike" dirty="0">
                          <a:solidFill>
                            <a:srgbClr val="000000"/>
                          </a:solidFill>
                          <a:effectLst/>
                        </a:rPr>
                        <a:t> such as that produced by certain drills, chisels, milling machines, saws, and cutting, sanding, and polishing machines, is largely absorbed by the fingers and hands and appears to be associated with the vascular and sensorineural symptoms of HAVS.</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942669519"/>
                  </a:ext>
                </a:extLst>
              </a:tr>
              <a:tr h="815425">
                <a:tc>
                  <a:txBody>
                    <a:bodyPr/>
                    <a:lstStyle/>
                    <a:p>
                      <a:pPr algn="ctr" fontAlgn="ctr"/>
                      <a:r>
                        <a:rPr lang="en-IN" sz="1400" b="0" u="none" strike="noStrike">
                          <a:solidFill>
                            <a:srgbClr val="000000"/>
                          </a:solidFill>
                          <a:effectLst/>
                        </a:rPr>
                        <a:t>3</a:t>
                      </a:r>
                      <a:endParaRPr lang="en-IN" sz="1400" b="0" i="0" u="none" strike="noStrike">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Monitoring and Assessment </a:t>
                      </a:r>
                      <a:br>
                        <a:rPr lang="en-US" sz="1400" b="0" u="none" strike="noStrike" dirty="0">
                          <a:solidFill>
                            <a:srgbClr val="000000"/>
                          </a:solidFill>
                          <a:effectLst/>
                        </a:rPr>
                      </a:br>
                      <a:r>
                        <a:rPr lang="en-US" sz="1400" b="0" u="none" strike="noStrike" dirty="0">
                          <a:solidFill>
                            <a:srgbClr val="000000"/>
                          </a:solidFill>
                          <a:effectLst/>
                        </a:rPr>
                        <a:t>of Airborne Respirable Dust and Free Silica Content in an Indian Mine </a:t>
                      </a:r>
                      <a:endParaRPr lang="en-US"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b"/>
                      <a:br>
                        <a:rPr lang="en-US" sz="1400" b="0" u="none" strike="noStrike" dirty="0">
                          <a:solidFill>
                            <a:srgbClr val="000000"/>
                          </a:solidFill>
                          <a:effectLst/>
                        </a:rPr>
                      </a:br>
                      <a:r>
                        <a:rPr lang="en-US" sz="1400" b="0" u="none" strike="noStrike" dirty="0">
                          <a:solidFill>
                            <a:srgbClr val="000000"/>
                          </a:solidFill>
                          <a:effectLst/>
                        </a:rPr>
                        <a:t>Priyanka </a:t>
                      </a:r>
                      <a:r>
                        <a:rPr lang="en-US" sz="1400" b="0" u="none" strike="noStrike" dirty="0" err="1">
                          <a:solidFill>
                            <a:srgbClr val="000000"/>
                          </a:solidFill>
                          <a:effectLst/>
                        </a:rPr>
                        <a:t>Mankar</a:t>
                      </a:r>
                      <a:r>
                        <a:rPr lang="en-US" sz="1400" b="0" u="none" strike="noStrike" dirty="0">
                          <a:solidFill>
                            <a:srgbClr val="000000"/>
                          </a:solidFill>
                          <a:effectLst/>
                        </a:rPr>
                        <a:t> (Indian Institute of Technology Kharagpur, India) , ( June 13 2019) </a:t>
                      </a:r>
                      <a:endParaRPr lang="en-US" sz="1400" b="0" i="0" u="none" strike="noStrike" dirty="0">
                        <a:solidFill>
                          <a:srgbClr val="000000"/>
                        </a:solidFill>
                        <a:effectLst/>
                        <a:latin typeface="Calibri" panose="020F0502020204030204" pitchFamily="34" charset="0"/>
                      </a:endParaRPr>
                    </a:p>
                  </a:txBody>
                  <a:tcPr marL="7007" marR="7007" marT="7007" marB="0" anchor="b"/>
                </a:tc>
                <a:tc>
                  <a:txBody>
                    <a:bodyPr/>
                    <a:lstStyle/>
                    <a:p>
                      <a:pPr algn="ctr" fontAlgn="ctr"/>
                      <a:r>
                        <a:rPr lang="en-US" sz="1400" b="0" u="none" strike="noStrike" dirty="0">
                          <a:solidFill>
                            <a:srgbClr val="000000"/>
                          </a:solidFill>
                          <a:effectLst/>
                        </a:rPr>
                        <a:t>24 dust samples were</a:t>
                      </a:r>
                      <a:br>
                        <a:rPr lang="en-US" sz="1400" b="0" u="none" strike="noStrike" dirty="0">
                          <a:solidFill>
                            <a:srgbClr val="000000"/>
                          </a:solidFill>
                          <a:effectLst/>
                        </a:rPr>
                      </a:br>
                      <a:r>
                        <a:rPr lang="en-US" sz="1400" b="0" u="none" strike="noStrike" dirty="0">
                          <a:solidFill>
                            <a:srgbClr val="000000"/>
                          </a:solidFill>
                          <a:effectLst/>
                        </a:rPr>
                        <a:t> collected from the different areas of working in limestone mine during pre-monsoon and post monsoon seasons</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450220788"/>
                  </a:ext>
                </a:extLst>
              </a:tr>
              <a:tr h="815425">
                <a:tc>
                  <a:txBody>
                    <a:bodyPr/>
                    <a:lstStyle/>
                    <a:p>
                      <a:pPr algn="ctr" fontAlgn="ctr"/>
                      <a:r>
                        <a:rPr lang="en-IN" sz="1400" b="0" u="none" strike="noStrike">
                          <a:solidFill>
                            <a:srgbClr val="000000"/>
                          </a:solidFill>
                          <a:effectLst/>
                        </a:rPr>
                        <a:t>4</a:t>
                      </a:r>
                      <a:endParaRPr lang="en-IN" sz="1400" b="0" i="0" u="none" strike="noStrike">
                        <a:solidFill>
                          <a:srgbClr val="000000"/>
                        </a:solidFill>
                        <a:effectLst/>
                        <a:latin typeface="Calibri" panose="020F0502020204030204" pitchFamily="34" charset="0"/>
                      </a:endParaRPr>
                    </a:p>
                  </a:txBody>
                  <a:tcPr marL="7007" marR="7007" marT="7007" marB="0" anchor="ctr"/>
                </a:tc>
                <a:tc>
                  <a:txBody>
                    <a:bodyPr/>
                    <a:lstStyle/>
                    <a:p>
                      <a:pPr algn="ctr" fontAlgn="b"/>
                      <a:r>
                        <a:rPr lang="en-US" sz="1400" b="0" u="none" strike="noStrike" dirty="0">
                          <a:solidFill>
                            <a:srgbClr val="000000"/>
                          </a:solidFill>
                          <a:effectLst/>
                        </a:rPr>
                        <a:t>Environmental impact</a:t>
                      </a:r>
                      <a:br>
                        <a:rPr lang="en-US" sz="1400" b="0" u="none" strike="noStrike" dirty="0">
                          <a:solidFill>
                            <a:srgbClr val="000000"/>
                          </a:solidFill>
                          <a:effectLst/>
                        </a:rPr>
                      </a:br>
                      <a:r>
                        <a:rPr lang="en-US" sz="1400" b="0" u="none" strike="noStrike" dirty="0">
                          <a:solidFill>
                            <a:srgbClr val="000000"/>
                          </a:solidFill>
                          <a:effectLst/>
                        </a:rPr>
                        <a:t> and health risk assessment, and control challenge analysis on industrial VOCs emissions from various industries.</a:t>
                      </a:r>
                      <a:endParaRPr lang="en-US" sz="1400" b="0" i="0" u="none" strike="noStrike" dirty="0">
                        <a:solidFill>
                          <a:srgbClr val="000000"/>
                        </a:solidFill>
                        <a:effectLst/>
                        <a:latin typeface="Calibri" panose="020F0502020204030204" pitchFamily="34" charset="0"/>
                      </a:endParaRPr>
                    </a:p>
                  </a:txBody>
                  <a:tcPr marL="7007" marR="7007" marT="7007" marB="0" anchor="b"/>
                </a:tc>
                <a:tc>
                  <a:txBody>
                    <a:bodyPr/>
                    <a:lstStyle/>
                    <a:p>
                      <a:pPr algn="ctr" fontAlgn="ctr"/>
                      <a:r>
                        <a:rPr lang="en-US" sz="1400" b="0" u="none" strike="noStrike" dirty="0">
                          <a:solidFill>
                            <a:srgbClr val="000000"/>
                          </a:solidFill>
                          <a:effectLst/>
                        </a:rPr>
                        <a:t> Wang H L, </a:t>
                      </a:r>
                      <a:r>
                        <a:rPr lang="en-US" sz="1400" b="0" u="none" strike="noStrike" dirty="0" err="1">
                          <a:solidFill>
                            <a:srgbClr val="000000"/>
                          </a:solidFill>
                          <a:effectLst/>
                        </a:rPr>
                        <a:t>Nie</a:t>
                      </a:r>
                      <a:r>
                        <a:rPr lang="en-US" sz="1400" b="0" u="none" strike="noStrike" dirty="0">
                          <a:solidFill>
                            <a:srgbClr val="000000"/>
                          </a:solidFill>
                          <a:effectLst/>
                        </a:rPr>
                        <a:t> L, Li J, et al.,2013, aims to report the emission characteristics. </a:t>
                      </a:r>
                      <a:endParaRPr lang="en-US"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In this study a portable </a:t>
                      </a:r>
                      <a:br>
                        <a:rPr lang="en-US" sz="1400" b="0" u="none" strike="noStrike" dirty="0">
                          <a:solidFill>
                            <a:srgbClr val="000000"/>
                          </a:solidFill>
                          <a:effectLst/>
                        </a:rPr>
                      </a:br>
                      <a:r>
                        <a:rPr lang="en-US" sz="1400" b="0" u="none" strike="noStrike" dirty="0">
                          <a:solidFill>
                            <a:srgbClr val="000000"/>
                          </a:solidFill>
                          <a:effectLst/>
                        </a:rPr>
                        <a:t>GC-MS is used for the on-line monitoring and determination of individual VOCs components.  </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345377115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9D8DB7B3-B4B5-A03B-FC42-D79D40D75524}"/>
            </a:ext>
          </a:extLst>
        </p:cNvPr>
        <p:cNvGrpSpPr/>
        <p:nvPr/>
      </p:nvGrpSpPr>
      <p:grpSpPr>
        <a:xfrm>
          <a:off x="0" y="0"/>
          <a:ext cx="0" cy="0"/>
          <a:chOff x="0" y="0"/>
          <a:chExt cx="0" cy="0"/>
        </a:xfrm>
      </p:grpSpPr>
      <p:sp>
        <p:nvSpPr>
          <p:cNvPr id="123" name="Google Shape;123;p15">
            <a:extLst>
              <a:ext uri="{FF2B5EF4-FFF2-40B4-BE49-F238E27FC236}">
                <a16:creationId xmlns:a16="http://schemas.microsoft.com/office/drawing/2014/main" id="{E2C76FBF-DE57-E54C-3A4B-5D3273F424A0}"/>
              </a:ext>
            </a:extLst>
          </p:cNvPr>
          <p:cNvSpPr txBox="1">
            <a:spLocks noGrp="1"/>
          </p:cNvSpPr>
          <p:nvPr>
            <p:ph type="title"/>
          </p:nvPr>
        </p:nvSpPr>
        <p:spPr>
          <a:xfrm>
            <a:off x="666750" y="12823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t>Literature Review </a:t>
            </a:r>
            <a:endParaRPr b="1" dirty="0"/>
          </a:p>
        </p:txBody>
      </p:sp>
      <p:graphicFrame>
        <p:nvGraphicFramePr>
          <p:cNvPr id="4" name="Table 3">
            <a:extLst>
              <a:ext uri="{FF2B5EF4-FFF2-40B4-BE49-F238E27FC236}">
                <a16:creationId xmlns:a16="http://schemas.microsoft.com/office/drawing/2014/main" id="{6738AEAD-1FC6-7D86-B527-064E0A3BA1ED}"/>
              </a:ext>
            </a:extLst>
          </p:cNvPr>
          <p:cNvGraphicFramePr>
            <a:graphicFrameLocks noGrp="1"/>
          </p:cNvGraphicFramePr>
          <p:nvPr/>
        </p:nvGraphicFramePr>
        <p:xfrm>
          <a:off x="666749" y="1062188"/>
          <a:ext cx="11249478" cy="4946727"/>
        </p:xfrm>
        <a:graphic>
          <a:graphicData uri="http://schemas.openxmlformats.org/drawingml/2006/table">
            <a:tbl>
              <a:tblPr/>
              <a:tblGrid>
                <a:gridCol w="640914">
                  <a:extLst>
                    <a:ext uri="{9D8B030D-6E8A-4147-A177-3AD203B41FA5}">
                      <a16:colId xmlns:a16="http://schemas.microsoft.com/office/drawing/2014/main" val="872843056"/>
                    </a:ext>
                  </a:extLst>
                </a:gridCol>
                <a:gridCol w="3558509">
                  <a:extLst>
                    <a:ext uri="{9D8B030D-6E8A-4147-A177-3AD203B41FA5}">
                      <a16:colId xmlns:a16="http://schemas.microsoft.com/office/drawing/2014/main" val="2256692456"/>
                    </a:ext>
                  </a:extLst>
                </a:gridCol>
                <a:gridCol w="3223703">
                  <a:extLst>
                    <a:ext uri="{9D8B030D-6E8A-4147-A177-3AD203B41FA5}">
                      <a16:colId xmlns:a16="http://schemas.microsoft.com/office/drawing/2014/main" val="2686817235"/>
                    </a:ext>
                  </a:extLst>
                </a:gridCol>
                <a:gridCol w="3826352">
                  <a:extLst>
                    <a:ext uri="{9D8B030D-6E8A-4147-A177-3AD203B41FA5}">
                      <a16:colId xmlns:a16="http://schemas.microsoft.com/office/drawing/2014/main" val="1279390683"/>
                    </a:ext>
                  </a:extLst>
                </a:gridCol>
              </a:tblGrid>
              <a:tr h="230288">
                <a:tc>
                  <a:txBody>
                    <a:bodyPr/>
                    <a:lstStyle/>
                    <a:p>
                      <a:pPr algn="ctr" fontAlgn="ctr"/>
                      <a:r>
                        <a:rPr lang="en-IN" sz="1400" b="1" u="none" strike="noStrike" dirty="0" err="1">
                          <a:solidFill>
                            <a:srgbClr val="000000"/>
                          </a:solidFill>
                          <a:effectLst/>
                        </a:rPr>
                        <a:t>S.No</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Topic </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Author</a:t>
                      </a:r>
                      <a:endParaRPr lang="en-IN" sz="1400" b="1"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1" u="none" strike="noStrike" dirty="0">
                          <a:solidFill>
                            <a:srgbClr val="000000"/>
                          </a:solidFill>
                          <a:effectLst/>
                        </a:rPr>
                        <a:t>Method</a:t>
                      </a:r>
                      <a:endParaRPr lang="en-IN" sz="1400" b="1"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541436567"/>
                  </a:ext>
                </a:extLst>
              </a:tr>
              <a:tr h="2479464">
                <a:tc>
                  <a:txBody>
                    <a:bodyPr/>
                    <a:lstStyle/>
                    <a:p>
                      <a:pPr algn="ctr" fontAlgn="ctr"/>
                      <a:r>
                        <a:rPr lang="en-IN" sz="1400" b="0" i="0" u="none" strike="noStrike" dirty="0">
                          <a:solidFill>
                            <a:srgbClr val="000000"/>
                          </a:solidFill>
                          <a:effectLst/>
                          <a:latin typeface="Calibri" panose="020F0502020204030204" pitchFamily="34" charset="0"/>
                        </a:rPr>
                        <a:t>5</a:t>
                      </a:r>
                    </a:p>
                  </a:txBody>
                  <a:tcPr marL="7007" marR="7007" marT="7007" marB="0" anchor="ctr"/>
                </a:tc>
                <a:tc>
                  <a:txBody>
                    <a:bodyPr/>
                    <a:lstStyle/>
                    <a:p>
                      <a:pPr algn="ctr" fontAlgn="ctr"/>
                      <a:r>
                        <a:rPr lang="en-US" sz="1400" b="0" u="none" strike="noStrike" dirty="0">
                          <a:solidFill>
                            <a:srgbClr val="000000"/>
                          </a:solidFill>
                          <a:effectLst/>
                        </a:rPr>
                        <a:t>Effectiveness of controls for respirable crystalline silica dust exposure in construction: A literature review</a:t>
                      </a:r>
                      <a:endParaRPr lang="en-US"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sv-SE" sz="1400" b="0" u="none" strike="noStrike" dirty="0">
                          <a:solidFill>
                            <a:srgbClr val="000000"/>
                          </a:solidFill>
                          <a:effectLst/>
                        </a:rPr>
                        <a:t>Prisca Tente1, Erastus Misheng’u Mwanaumo1,2 and Wellington D. Thwala2 1University of Zambia</a:t>
                      </a:r>
                      <a:endParaRPr lang="sv-SE"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u="none" strike="noStrike" dirty="0">
                          <a:solidFill>
                            <a:srgbClr val="000000"/>
                          </a:solidFill>
                          <a:effectLst/>
                        </a:rPr>
                        <a:t>This study examines the hazards of silica dust and chemical irritants in construction materials. Wet materials produce skin irritants, while dry ones generate silica dust during construction activities. Most sites use a combination of water and dust masks (52%) for dust control, followed by dust masks alone (24%). Only 10% use water alone, and 5% have no control measures. Research primarily focuses on controlling silica exposure from on-tool activities like grinding and cutting.</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125713076"/>
                  </a:ext>
                </a:extLst>
              </a:tr>
              <a:tr h="2236975">
                <a:tc>
                  <a:txBody>
                    <a:bodyPr/>
                    <a:lstStyle/>
                    <a:p>
                      <a:pPr algn="ctr" fontAlgn="ctr"/>
                      <a:r>
                        <a:rPr lang="en-IN" sz="1400" b="0" i="0" u="none" strike="noStrike" dirty="0">
                          <a:solidFill>
                            <a:srgbClr val="000000"/>
                          </a:solidFill>
                          <a:effectLst/>
                          <a:latin typeface="Calibri" panose="020F0502020204030204" pitchFamily="34" charset="0"/>
                        </a:rPr>
                        <a:t>6</a:t>
                      </a:r>
                    </a:p>
                  </a:txBody>
                  <a:tcPr marL="7007" marR="7007" marT="7007" marB="0" anchor="ctr"/>
                </a:tc>
                <a:tc>
                  <a:txBody>
                    <a:bodyPr/>
                    <a:lstStyle/>
                    <a:p>
                      <a:pPr algn="ctr" fontAlgn="ctr"/>
                      <a:r>
                        <a:rPr lang="en-US" sz="1400" b="0" u="none" strike="noStrike" dirty="0">
                          <a:solidFill>
                            <a:srgbClr val="000000"/>
                          </a:solidFill>
                          <a:effectLst/>
                        </a:rPr>
                        <a:t>Distribution of VOCs in urban and rural atmospheres of subtropical India: Temporal variation, source attribution, ratios, OFP and risk assessment.</a:t>
                      </a:r>
                      <a:endParaRPr lang="en-US"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IN" sz="1400" b="0" u="none" strike="noStrike" dirty="0">
                          <a:solidFill>
                            <a:srgbClr val="000000"/>
                          </a:solidFill>
                          <a:effectLst/>
                        </a:rPr>
                        <a:t>Amit Kumar, Deepak Singh, Krishan Kumar, Braj Bihari Singh, Vinod Kumar Jain.</a:t>
                      </a:r>
                      <a:endParaRPr lang="en-IN" sz="1400" b="0" i="0" u="none" strike="noStrike" dirty="0">
                        <a:solidFill>
                          <a:srgbClr val="000000"/>
                        </a:solidFill>
                        <a:effectLst/>
                        <a:latin typeface="Calibri" panose="020F0502020204030204" pitchFamily="34" charset="0"/>
                      </a:endParaRPr>
                    </a:p>
                  </a:txBody>
                  <a:tcPr marL="7007" marR="7007" marT="7007" marB="0" anchor="ctr"/>
                </a:tc>
                <a:tc>
                  <a:txBody>
                    <a:bodyPr/>
                    <a:lstStyle/>
                    <a:p>
                      <a:pPr algn="ctr" fontAlgn="ctr"/>
                      <a:r>
                        <a:rPr lang="en-US" sz="1400" b="0" i="0" u="none" strike="noStrike" cap="none" dirty="0">
                          <a:solidFill>
                            <a:srgbClr val="000000"/>
                          </a:solidFill>
                          <a:effectLst/>
                          <a:latin typeface="Arial"/>
                          <a:ea typeface="Arial"/>
                          <a:cs typeface="Arial"/>
                          <a:sym typeface="Arial"/>
                        </a:rPr>
                        <a:t>This study in Delhi analyzed seasonal and daily variations, sources, ozone impact, and health risks of volatile organic compounds (VOCs). Urban areas had higher VOC levels, influenced by traffic and industrial emissions. Winter showed peak concentrations. Toluene and m/p-xylene were major urban ozone contributors, while toluene dominated rural areas. Health risks exceeded safety standards, suggesting significant hazards for the population.</a:t>
                      </a:r>
                      <a:endParaRPr lang="en-US" sz="1400" b="0" i="0" u="none" strike="noStrike" dirty="0">
                        <a:solidFill>
                          <a:srgbClr val="000000"/>
                        </a:solidFill>
                        <a:effectLst/>
                        <a:latin typeface="Calibri" panose="020F0502020204030204" pitchFamily="34" charset="0"/>
                      </a:endParaRPr>
                    </a:p>
                  </a:txBody>
                  <a:tcPr marL="7007" marR="7007" marT="7007" marB="0" anchor="ctr"/>
                </a:tc>
                <a:extLst>
                  <a:ext uri="{0D108BD9-81ED-4DB2-BD59-A6C34878D82A}">
                    <a16:rowId xmlns:a16="http://schemas.microsoft.com/office/drawing/2014/main" val="2942669519"/>
                  </a:ext>
                </a:extLst>
              </a:tr>
            </a:tbl>
          </a:graphicData>
        </a:graphic>
      </p:graphicFrame>
    </p:spTree>
    <p:extLst>
      <p:ext uri="{BB962C8B-B14F-4D97-AF65-F5344CB8AC3E}">
        <p14:creationId xmlns:p14="http://schemas.microsoft.com/office/powerpoint/2010/main" val="169831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838200" y="26665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Research Gap</a:t>
            </a:r>
            <a:endParaRPr b="1" dirty="0"/>
          </a:p>
        </p:txBody>
      </p:sp>
      <p:sp>
        <p:nvSpPr>
          <p:cNvPr id="130" name="Google Shape;130;p16"/>
          <p:cNvSpPr txBox="1">
            <a:spLocks noGrp="1"/>
          </p:cNvSpPr>
          <p:nvPr>
            <p:ph type="body" idx="1"/>
          </p:nvPr>
        </p:nvSpPr>
        <p:spPr>
          <a:xfrm>
            <a:off x="342314" y="1740084"/>
            <a:ext cx="11507372" cy="4351338"/>
          </a:xfrm>
          <a:prstGeom prst="rect">
            <a:avLst/>
          </a:prstGeom>
          <a:noFill/>
          <a:ln>
            <a:noFill/>
          </a:ln>
        </p:spPr>
        <p:txBody>
          <a:bodyPr spcFirstLastPara="1" wrap="square" lIns="91425" tIns="45700" rIns="91425" bIns="45700" anchor="t" anchorCtr="0">
            <a:noAutofit/>
          </a:bodyPr>
          <a:lstStyle/>
          <a:p>
            <a:pPr marL="635000" indent="-457200" algn="just">
              <a:spcBef>
                <a:spcPts val="0"/>
              </a:spcBef>
              <a:buSzPts val="2800"/>
            </a:pPr>
            <a:r>
              <a:rPr lang="en-US" b="1" dirty="0"/>
              <a:t>Focus on Specific Hazards</a:t>
            </a:r>
            <a:r>
              <a:rPr lang="en-US" dirty="0"/>
              <a:t>: Existing research might have addressed individual hazards like noise or dust exposure in other industrial environment, but a comprehensive assessment encompassing all four focus areas (noise, vibration, silica dust, VOCs) in Limestone mining is lacking.</a:t>
            </a:r>
          </a:p>
          <a:p>
            <a:pPr marL="635000" indent="-457200" algn="just">
              <a:spcBef>
                <a:spcPts val="0"/>
              </a:spcBef>
              <a:buSzPts val="2800"/>
            </a:pPr>
            <a:endParaRPr lang="en-US" dirty="0"/>
          </a:p>
          <a:p>
            <a:pPr marL="635000" indent="-457200" algn="just">
              <a:spcBef>
                <a:spcPts val="0"/>
              </a:spcBef>
              <a:buSzPts val="2800"/>
            </a:pPr>
            <a:r>
              <a:rPr lang="en-US" b="1" dirty="0"/>
              <a:t>Lack of Recent Data: </a:t>
            </a:r>
            <a:r>
              <a:rPr lang="en-US" dirty="0"/>
              <a:t>OSH studies and data in the Lime stone mining industry, particularly in India, might not be readily available or updated regularly. This could create a gap in understanding current risk factors and their prevalence.</a:t>
            </a:r>
          </a:p>
          <a:p>
            <a:pPr marL="635000" indent="-457200" algn="just">
              <a:spcBef>
                <a:spcPts val="0"/>
              </a:spcBef>
              <a:buSzPts val="2800"/>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t>Research Gap</a:t>
            </a:r>
            <a:endParaRPr b="1" dirty="0"/>
          </a:p>
        </p:txBody>
      </p:sp>
      <p:sp>
        <p:nvSpPr>
          <p:cNvPr id="148" name="Google Shape;148;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indent="-457200"/>
            <a:r>
              <a:rPr lang="en-US" sz="2800" dirty="0"/>
              <a:t> </a:t>
            </a:r>
            <a:r>
              <a:rPr lang="en-US" sz="2800" b="1" dirty="0"/>
              <a:t>Limited Local Studies</a:t>
            </a:r>
            <a:r>
              <a:rPr lang="en-US" sz="2800" dirty="0"/>
              <a:t>: Studies specifically focused on the Tamil Nadu limestone mining industry and its unique OSH challenges might be scarce. Research from other regions or mining types might not fully translate to the specific context of Tamil Nadu.</a:t>
            </a:r>
          </a:p>
          <a:p>
            <a:pPr marL="0" lvl="0" indent="0" algn="l" rtl="0">
              <a:spcBef>
                <a:spcPts val="100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dirty="0"/>
              <a:t>Objectives of the work </a:t>
            </a:r>
            <a:endParaRPr b="1" dirty="0"/>
          </a:p>
        </p:txBody>
      </p:sp>
      <p:sp>
        <p:nvSpPr>
          <p:cNvPr id="154" name="Google Shape;154;p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algn="just">
              <a:buFont typeface="Arial" panose="020B0604020202020204" pitchFamily="34" charset="0"/>
              <a:buChar char="•"/>
            </a:pPr>
            <a:r>
              <a:rPr lang="en-US" i="0" dirty="0">
                <a:solidFill>
                  <a:srgbClr val="1F1F1F"/>
                </a:solidFill>
                <a:effectLst/>
                <a:latin typeface="Calibri" panose="020F0502020204030204" pitchFamily="34" charset="0"/>
                <a:cs typeface="Calibri" panose="020F0502020204030204" pitchFamily="34" charset="0"/>
              </a:rPr>
              <a:t>To assess the Occupational </a:t>
            </a:r>
            <a:r>
              <a:rPr lang="en-US" dirty="0">
                <a:solidFill>
                  <a:srgbClr val="1F1F1F"/>
                </a:solidFill>
                <a:latin typeface="Calibri" panose="020F0502020204030204" pitchFamily="34" charset="0"/>
                <a:cs typeface="Calibri" panose="020F0502020204030204" pitchFamily="34" charset="0"/>
              </a:rPr>
              <a:t>S</a:t>
            </a:r>
            <a:r>
              <a:rPr lang="en-US" i="0" dirty="0">
                <a:solidFill>
                  <a:srgbClr val="1F1F1F"/>
                </a:solidFill>
                <a:effectLst/>
                <a:latin typeface="Calibri" panose="020F0502020204030204" pitchFamily="34" charset="0"/>
                <a:cs typeface="Calibri" panose="020F0502020204030204" pitchFamily="34" charset="0"/>
              </a:rPr>
              <a:t>afety and Health (OSH) risks faced by workers in limestone mines</a:t>
            </a:r>
            <a:r>
              <a:rPr lang="en-US" dirty="0">
                <a:solidFill>
                  <a:srgbClr val="1F1F1F"/>
                </a:solidFill>
                <a:latin typeface="Calibri" panose="020F0502020204030204" pitchFamily="34" charset="0"/>
                <a:cs typeface="Calibri" panose="020F0502020204030204" pitchFamily="34" charset="0"/>
              </a:rPr>
              <a:t> in </a:t>
            </a:r>
            <a:r>
              <a:rPr lang="en-US" i="0" dirty="0">
                <a:solidFill>
                  <a:srgbClr val="1F1F1F"/>
                </a:solidFill>
                <a:effectLst/>
                <a:latin typeface="Calibri" panose="020F0502020204030204" pitchFamily="34" charset="0"/>
                <a:cs typeface="Calibri" panose="020F0502020204030204" pitchFamily="34" charset="0"/>
              </a:rPr>
              <a:t>Tamil Nadu, focusing on four key hazards: noise, vibration, silica dust, and volatile organic compounds (VOCs).</a:t>
            </a:r>
          </a:p>
          <a:p>
            <a:pPr algn="just">
              <a:buFont typeface="Arial" panose="020B0604020202020204" pitchFamily="34" charset="0"/>
              <a:buChar char="•"/>
            </a:pPr>
            <a:r>
              <a:rPr lang="en-US" i="0" dirty="0">
                <a:solidFill>
                  <a:srgbClr val="1F1F1F"/>
                </a:solidFill>
                <a:effectLst/>
                <a:latin typeface="Calibri" panose="020F0502020204030204" pitchFamily="34" charset="0"/>
                <a:cs typeface="Calibri" panose="020F0502020204030204" pitchFamily="34" charset="0"/>
              </a:rPr>
              <a:t>To determine the extend and impact these hazards in the surrounding environment .</a:t>
            </a:r>
          </a:p>
          <a:p>
            <a:pPr algn="just">
              <a:buFont typeface="Arial" panose="020B0604020202020204" pitchFamily="34" charset="0"/>
              <a:buChar char="•"/>
            </a:pPr>
            <a:r>
              <a:rPr lang="en-US" dirty="0">
                <a:solidFill>
                  <a:srgbClr val="1F1F1F"/>
                </a:solidFill>
                <a:latin typeface="Calibri" panose="020F0502020204030204" pitchFamily="34" charset="0"/>
                <a:cs typeface="Calibri" panose="020F0502020204030204" pitchFamily="34" charset="0"/>
              </a:rPr>
              <a:t>Suggest</a:t>
            </a:r>
            <a:r>
              <a:rPr lang="en-US" i="0" dirty="0">
                <a:solidFill>
                  <a:srgbClr val="1F1F1F"/>
                </a:solidFill>
                <a:effectLst/>
                <a:latin typeface="Calibri" panose="020F0502020204030204" pitchFamily="34" charset="0"/>
                <a:cs typeface="Calibri" panose="020F0502020204030204" pitchFamily="34" charset="0"/>
              </a:rPr>
              <a:t> effective control measures in mitigating exposure.	</a:t>
            </a:r>
            <a:endParaRPr lang="en-US" dirty="0">
              <a:latin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3985</Words>
  <Application>Microsoft Office PowerPoint</Application>
  <PresentationFormat>Widescreen</PresentationFormat>
  <Paragraphs>688</Paragraphs>
  <Slides>36</Slides>
  <Notes>24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Aptos</vt:lpstr>
      <vt:lpstr>Arial</vt:lpstr>
      <vt:lpstr>Calibri</vt:lpstr>
      <vt:lpstr>Georgia</vt:lpstr>
      <vt:lpstr>Google Sans</vt:lpstr>
      <vt:lpstr>Times New Roman</vt:lpstr>
      <vt:lpstr>Wingdings</vt:lpstr>
      <vt:lpstr>Office Theme</vt:lpstr>
      <vt:lpstr>Worksheet</vt:lpstr>
      <vt:lpstr>An Occupational Safety and Health (OSH) assessment of Mining industry in Tamil Nadu  Project - Batch No. 18</vt:lpstr>
      <vt:lpstr>Introduction</vt:lpstr>
      <vt:lpstr>PowerPoint Presentation</vt:lpstr>
      <vt:lpstr>Motivation &amp; Scope </vt:lpstr>
      <vt:lpstr>Literature Review </vt:lpstr>
      <vt:lpstr>Literature Review </vt:lpstr>
      <vt:lpstr>Research Gap</vt:lpstr>
      <vt:lpstr>Research Gap</vt:lpstr>
      <vt:lpstr>Objectives of the work </vt:lpstr>
      <vt:lpstr>Multidisciplinary approach- Methodology adopted</vt:lpstr>
      <vt:lpstr>           Roles &amp; Technical Contribution of each Project Member:</vt:lpstr>
      <vt:lpstr>Experimental Work/ Analysis carried out</vt:lpstr>
      <vt:lpstr> </vt:lpstr>
      <vt:lpstr>PowerPoint Presentation</vt:lpstr>
      <vt:lpstr>PowerPoint Presentation</vt:lpstr>
      <vt:lpstr>Demonstrations videos (if any)</vt:lpstr>
      <vt:lpstr>Result and Analysis</vt:lpstr>
      <vt:lpstr>Personal Noise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Numerical/Simulation Analysis</vt:lpstr>
      <vt:lpstr>Result and Analysis-Domain 2</vt:lpstr>
      <vt:lpstr>PowerPoint Presentation</vt:lpstr>
      <vt:lpstr>PowerPoint Presentation</vt:lpstr>
      <vt:lpstr>PowerPoint Presentation</vt:lpstr>
      <vt:lpstr>PowerPoint Presentation</vt:lpstr>
      <vt:lpstr>Summary of findings</vt:lpstr>
      <vt:lpstr>Conclusion</vt:lpstr>
      <vt:lpstr>Future Scope</vt:lpstr>
      <vt:lpstr>Project Outcome ( Proof for Conference Presentation/ Paper Publication/Patent filing)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Occupational safety and Health (OSH) assessment of Mining industry in Tamil Nadu  Project - Batch No. 18</dc:title>
  <cp:lastModifiedBy>Guru B</cp:lastModifiedBy>
  <cp:revision>11</cp:revision>
  <dcterms:modified xsi:type="dcterms:W3CDTF">2024-05-15T04:47:03Z</dcterms:modified>
</cp:coreProperties>
</file>